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6" r:id="rId6"/>
  </p:sldMasterIdLst>
  <p:notesMasterIdLst>
    <p:notesMasterId r:id="rId46"/>
  </p:notesMasterIdLst>
  <p:handoutMasterIdLst>
    <p:handoutMasterId r:id="rId47"/>
  </p:handoutMasterIdLst>
  <p:sldIdLst>
    <p:sldId id="256" r:id="rId7"/>
    <p:sldId id="370" r:id="rId8"/>
    <p:sldId id="402" r:id="rId9"/>
    <p:sldId id="407" r:id="rId10"/>
    <p:sldId id="1303" r:id="rId11"/>
    <p:sldId id="263" r:id="rId12"/>
    <p:sldId id="390" r:id="rId13"/>
    <p:sldId id="391" r:id="rId14"/>
    <p:sldId id="408" r:id="rId15"/>
    <p:sldId id="381" r:id="rId16"/>
    <p:sldId id="399" r:id="rId17"/>
    <p:sldId id="353" r:id="rId18"/>
    <p:sldId id="409" r:id="rId19"/>
    <p:sldId id="397" r:id="rId20"/>
    <p:sldId id="385" r:id="rId21"/>
    <p:sldId id="396" r:id="rId22"/>
    <p:sldId id="411" r:id="rId23"/>
    <p:sldId id="1312" r:id="rId24"/>
    <p:sldId id="410" r:id="rId25"/>
    <p:sldId id="412" r:id="rId26"/>
    <p:sldId id="276" r:id="rId27"/>
    <p:sldId id="1304" r:id="rId28"/>
    <p:sldId id="357" r:id="rId29"/>
    <p:sldId id="1302" r:id="rId30"/>
    <p:sldId id="395" r:id="rId31"/>
    <p:sldId id="404" r:id="rId32"/>
    <p:sldId id="405" r:id="rId33"/>
    <p:sldId id="1309" r:id="rId34"/>
    <p:sldId id="1305" r:id="rId35"/>
    <p:sldId id="1310" r:id="rId36"/>
    <p:sldId id="1311" r:id="rId37"/>
    <p:sldId id="1306" r:id="rId38"/>
    <p:sldId id="1307" r:id="rId39"/>
    <p:sldId id="1313" r:id="rId40"/>
    <p:sldId id="262" r:id="rId41"/>
    <p:sldId id="1308" r:id="rId42"/>
    <p:sldId id="360" r:id="rId43"/>
    <p:sldId id="375" r:id="rId44"/>
    <p:sldId id="367" r:id="rId45"/>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known unknown" initials="un" lastIdx="20" clrIdx="0"/>
  <p:cmAuthor id="1" name="Chris Barrett" initials="CB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7141"/>
    <a:srgbClr val="FF9999"/>
    <a:srgbClr val="990033"/>
    <a:srgbClr val="FF66FF"/>
    <a:srgbClr val="FF6666"/>
    <a:srgbClr val="B00E04"/>
    <a:srgbClr val="9F0E04"/>
    <a:srgbClr val="FF5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44" autoAdjust="0"/>
    <p:restoredTop sz="83205" autoAdjust="0"/>
  </p:normalViewPr>
  <p:slideViewPr>
    <p:cSldViewPr>
      <p:cViewPr varScale="1">
        <p:scale>
          <a:sx n="105" d="100"/>
          <a:sy n="105" d="100"/>
        </p:scale>
        <p:origin x="500"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4EFF06DC-ABAE-469E-9C2A-400C2B306249}" type="datetimeFigureOut">
              <a:rPr lang="en-US" smtClean="0"/>
              <a:t>2/25/2020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11696874-20AF-477D-9C39-65563CAA18FE}" type="slidenum">
              <a:rPr lang="en-US" smtClean="0"/>
              <a:t>‹#›</a:t>
            </a:fld>
            <a:endParaRPr lang="en-US"/>
          </a:p>
        </p:txBody>
      </p:sp>
    </p:spTree>
    <p:extLst>
      <p:ext uri="{BB962C8B-B14F-4D97-AF65-F5344CB8AC3E}">
        <p14:creationId xmlns:p14="http://schemas.microsoft.com/office/powerpoint/2010/main" val="4194452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7441F709-1019-4B5E-A58B-2717B614BF2E}" type="datetimeFigureOut">
              <a:rPr lang="en-US" smtClean="0"/>
              <a:pPr/>
              <a:t>2/25/2020</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A0874382-BF8E-4DDF-96A0-73C4B7F6E3E2}" type="slidenum">
              <a:rPr lang="en-US" smtClean="0"/>
              <a:pPr/>
              <a:t>‹#›</a:t>
            </a:fld>
            <a:endParaRPr lang="en-US" dirty="0"/>
          </a:p>
        </p:txBody>
      </p:sp>
    </p:spTree>
    <p:extLst>
      <p:ext uri="{BB962C8B-B14F-4D97-AF65-F5344CB8AC3E}">
        <p14:creationId xmlns:p14="http://schemas.microsoft.com/office/powerpoint/2010/main" val="2809566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23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34</a:t>
            </a:fld>
            <a:endParaRPr lang="en-US"/>
          </a:p>
        </p:txBody>
      </p:sp>
    </p:spTree>
    <p:extLst>
      <p:ext uri="{BB962C8B-B14F-4D97-AF65-F5344CB8AC3E}">
        <p14:creationId xmlns:p14="http://schemas.microsoft.com/office/powerpoint/2010/main" val="30491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26</a:t>
            </a:fld>
            <a:endParaRPr lang="en-US"/>
          </a:p>
        </p:txBody>
      </p:sp>
    </p:spTree>
    <p:extLst>
      <p:ext uri="{BB962C8B-B14F-4D97-AF65-F5344CB8AC3E}">
        <p14:creationId xmlns:p14="http://schemas.microsoft.com/office/powerpoint/2010/main" val="386413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27</a:t>
            </a:fld>
            <a:endParaRPr lang="en-US"/>
          </a:p>
        </p:txBody>
      </p:sp>
    </p:spTree>
    <p:extLst>
      <p:ext uri="{BB962C8B-B14F-4D97-AF65-F5344CB8AC3E}">
        <p14:creationId xmlns:p14="http://schemas.microsoft.com/office/powerpoint/2010/main" val="132599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28</a:t>
            </a:fld>
            <a:endParaRPr lang="en-US"/>
          </a:p>
        </p:txBody>
      </p:sp>
    </p:spTree>
    <p:extLst>
      <p:ext uri="{BB962C8B-B14F-4D97-AF65-F5344CB8AC3E}">
        <p14:creationId xmlns:p14="http://schemas.microsoft.com/office/powerpoint/2010/main" val="218210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29</a:t>
            </a:fld>
            <a:endParaRPr lang="en-US"/>
          </a:p>
        </p:txBody>
      </p:sp>
    </p:spTree>
    <p:extLst>
      <p:ext uri="{BB962C8B-B14F-4D97-AF65-F5344CB8AC3E}">
        <p14:creationId xmlns:p14="http://schemas.microsoft.com/office/powerpoint/2010/main" val="255555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30</a:t>
            </a:fld>
            <a:endParaRPr lang="en-US"/>
          </a:p>
        </p:txBody>
      </p:sp>
    </p:spTree>
    <p:extLst>
      <p:ext uri="{BB962C8B-B14F-4D97-AF65-F5344CB8AC3E}">
        <p14:creationId xmlns:p14="http://schemas.microsoft.com/office/powerpoint/2010/main" val="82602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31</a:t>
            </a:fld>
            <a:endParaRPr lang="en-US"/>
          </a:p>
        </p:txBody>
      </p:sp>
    </p:spTree>
    <p:extLst>
      <p:ext uri="{BB962C8B-B14F-4D97-AF65-F5344CB8AC3E}">
        <p14:creationId xmlns:p14="http://schemas.microsoft.com/office/powerpoint/2010/main" val="224688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32</a:t>
            </a:fld>
            <a:endParaRPr lang="en-US"/>
          </a:p>
        </p:txBody>
      </p:sp>
    </p:spTree>
    <p:extLst>
      <p:ext uri="{BB962C8B-B14F-4D97-AF65-F5344CB8AC3E}">
        <p14:creationId xmlns:p14="http://schemas.microsoft.com/office/powerpoint/2010/main" val="228346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874382-BF8E-4DDF-96A0-73C4B7F6E3E2}" type="slidenum">
              <a:rPr lang="en-US" smtClean="0"/>
              <a:pPr/>
              <a:t>33</a:t>
            </a:fld>
            <a:endParaRPr lang="en-US"/>
          </a:p>
        </p:txBody>
      </p:sp>
    </p:spTree>
    <p:extLst>
      <p:ext uri="{BB962C8B-B14F-4D97-AF65-F5344CB8AC3E}">
        <p14:creationId xmlns:p14="http://schemas.microsoft.com/office/powerpoint/2010/main" val="3288999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2836DE7-227D-441D-A212-B98C077B6CC9}" type="slidenum">
              <a:rPr lang="en-US"/>
              <a:pPr>
                <a:defRPr/>
              </a:pPr>
              <a:t>‹#›</a:t>
            </a:fld>
            <a:endParaRPr lang="en-US"/>
          </a:p>
        </p:txBody>
      </p:sp>
    </p:spTree>
    <p:extLst>
      <p:ext uri="{BB962C8B-B14F-4D97-AF65-F5344CB8AC3E}">
        <p14:creationId xmlns:p14="http://schemas.microsoft.com/office/powerpoint/2010/main" val="3652303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045CC4-B367-4478-A1BC-DD481B1802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5897CD-7F5F-49CC-9EFF-D669730FA6EF}"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F5331-51F2-4B57-B29E-0E046D414DD3}"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84C49-8E1D-43EF-A29A-8F0293BCD01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E25C77F-CE4B-411F-8DEC-7796D8504C0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EEBDA9-8DAF-4A96-A45A-C904E65B4CF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8E3315-7CB4-49FA-BDC9-2647988B04F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4A5C9C-BDE1-4F2B-87D7-D7B8414A718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60688E-26BF-42CB-9B20-3F245BC68647}"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380241-5CFE-4131-8F4C-765668E11D7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F91BA-7238-4992-866A-3F6456D1EDB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46512E-2F75-4124-8CF6-6E27E5D4E3FA}"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A925-979D-46BB-B0C8-3B20DE5AB06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6A52B4-3E4C-4C49-9DFC-822C9339D8A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397987-5A7C-4D1F-9764-AC62594E5AA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CFF224-FC5C-4FF6-B592-957DB1AAB25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8ECCED-BE80-4923-85BC-3A994D1F7C5C}"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2E5193-FE29-4994-8F0D-48BB119C34E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3D461D-004A-462B-B444-A44B43D1713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3D0B0-0FF7-481A-8C5E-E1C2DD9F103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EE1F2D-9577-4D5D-AA0B-292890EE52C8}"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5CF60-CC65-408B-85CF-DDCDC96AF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A39545-C29A-4219-9954-8CBAD17CD477}" type="datetimeFigureOut">
              <a:rPr lang="en-US" smtClean="0"/>
              <a:pPr/>
              <a:t>2/25/2020</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1299FDD7-F7E5-4BF5-ACCF-5D1D44779CF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D0A39545-C29A-4219-9954-8CBAD17CD477}" type="datetimeFigureOut">
              <a:rPr lang="en-US" smtClean="0"/>
              <a:pPr/>
              <a:t>2/25/2020</a:t>
            </a:fld>
            <a:endParaRPr lang="en-US" dirty="0"/>
          </a:p>
        </p:txBody>
      </p:sp>
      <p:sp>
        <p:nvSpPr>
          <p:cNvPr id="287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287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299FDD7-F7E5-4BF5-ACCF-5D1D44779CF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8"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288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288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09042F12-B1C6-4FC0-98D0-EC25156C45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1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a:p>
        </p:txBody>
      </p:sp>
      <p:sp>
        <p:nvSpPr>
          <p:cNvPr id="291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defRPr>
            </a:lvl1pPr>
          </a:lstStyle>
          <a:p>
            <a:pPr>
              <a:defRPr/>
            </a:pPr>
            <a:endParaRPr lang="en-US"/>
          </a:p>
        </p:txBody>
      </p:sp>
      <p:sp>
        <p:nvSpPr>
          <p:cNvPr id="291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pitchFamily="18" charset="0"/>
              </a:defRPr>
            </a:lvl1pPr>
          </a:lstStyle>
          <a:p>
            <a:pPr>
              <a:defRPr/>
            </a:pPr>
            <a:fld id="{EBB05BFC-9CD9-43B3-8F3E-99C41BBB72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9144000" cy="3276600"/>
          </a:xfrm>
        </p:spPr>
        <p:txBody>
          <a:bodyPr>
            <a:normAutofit/>
          </a:bodyPr>
          <a:lstStyle/>
          <a:p>
            <a:r>
              <a:rPr lang="en-US" dirty="0"/>
              <a:t> </a:t>
            </a:r>
            <a:r>
              <a:rPr lang="en-US" sz="2800" dirty="0">
                <a:latin typeface="Georgia" pitchFamily="18" charset="0"/>
              </a:rPr>
              <a:t>Christopher B. Barrett, Cornell University</a:t>
            </a:r>
            <a:br>
              <a:rPr lang="en-US" sz="2800" dirty="0">
                <a:latin typeface="Georgia" pitchFamily="18" charset="0"/>
              </a:rPr>
            </a:br>
            <a:br>
              <a:rPr lang="en-US" sz="2800" dirty="0">
                <a:latin typeface="Georgia" pitchFamily="18" charset="0"/>
              </a:rPr>
            </a:br>
            <a:r>
              <a:rPr lang="en-US" sz="2800" dirty="0">
                <a:latin typeface="Georgia" pitchFamily="18" charset="0"/>
              </a:rPr>
              <a:t>Seminar at Stanford University</a:t>
            </a:r>
            <a:br>
              <a:rPr lang="en-US" sz="2800" dirty="0">
                <a:latin typeface="Georgia" pitchFamily="18" charset="0"/>
              </a:rPr>
            </a:br>
            <a:r>
              <a:rPr lang="en-US" sz="2800" dirty="0">
                <a:latin typeface="Georgia" pitchFamily="18" charset="0"/>
              </a:rPr>
              <a:t>Center on Food Security and the Environment</a:t>
            </a:r>
            <a:br>
              <a:rPr lang="en-US" sz="2500" dirty="0">
                <a:latin typeface="Georgia" pitchFamily="18" charset="0"/>
              </a:rPr>
            </a:br>
            <a:r>
              <a:rPr lang="en-US" sz="2500" dirty="0">
                <a:latin typeface="Georgia" pitchFamily="18" charset="0"/>
              </a:rPr>
              <a:t>February 26, 2020</a:t>
            </a:r>
          </a:p>
        </p:txBody>
      </p:sp>
      <p:sp>
        <p:nvSpPr>
          <p:cNvPr id="3" name="TextBox 2"/>
          <p:cNvSpPr txBox="1"/>
          <p:nvPr/>
        </p:nvSpPr>
        <p:spPr>
          <a:xfrm>
            <a:off x="266700" y="2133600"/>
            <a:ext cx="8610600" cy="1077218"/>
          </a:xfrm>
          <a:prstGeom prst="rect">
            <a:avLst/>
          </a:prstGeom>
          <a:noFill/>
        </p:spPr>
        <p:txBody>
          <a:bodyPr wrap="square" rtlCol="0">
            <a:spAutoFit/>
          </a:bodyPr>
          <a:lstStyle/>
          <a:p>
            <a:pPr algn="ctr"/>
            <a:r>
              <a:rPr lang="en-US" sz="3200" b="1" dirty="0">
                <a:latin typeface="Georgia" pitchFamily="18" charset="0"/>
              </a:rPr>
              <a:t>Innovations Needed to Meet Global Food Security Challenges</a:t>
            </a: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3" name="Rectangle 2"/>
          <p:cNvSpPr/>
          <p:nvPr/>
        </p:nvSpPr>
        <p:spPr>
          <a:xfrm>
            <a:off x="228600" y="990600"/>
            <a:ext cx="8840121" cy="2677656"/>
          </a:xfrm>
          <a:prstGeom prst="rect">
            <a:avLst/>
          </a:prstGeom>
        </p:spPr>
        <p:txBody>
          <a:bodyPr wrap="square">
            <a:spAutoFit/>
          </a:bodyPr>
          <a:lstStyle/>
          <a:p>
            <a:r>
              <a:rPr lang="en-US" sz="2400" b="1" dirty="0">
                <a:latin typeface="Georgia" pitchFamily="18" charset="0"/>
              </a:rPr>
              <a:t>Food systems successes enabled dramatic poverty reduction and improved standards of living</a:t>
            </a:r>
          </a:p>
          <a:p>
            <a:endParaRPr lang="en-US" sz="2400" dirty="0">
              <a:latin typeface="Georgia" pitchFamily="18" charset="0"/>
            </a:endParaRPr>
          </a:p>
          <a:p>
            <a:r>
              <a:rPr lang="en-US" sz="2400" dirty="0">
                <a:latin typeface="Georgia" pitchFamily="18" charset="0"/>
              </a:rPr>
              <a:t>Ag R&amp;D/policy reforms drove productivity growth, reducing real food prices. Combined w/social protection programs, lifted ~1.2 bn from poverty and undernutrition (36% to 10%). Non-poor population </a:t>
            </a:r>
            <a:r>
              <a:rPr lang="en-US" sz="2400" b="1" dirty="0">
                <a:latin typeface="Georgia" pitchFamily="18" charset="0"/>
              </a:rPr>
              <a:t>doubled</a:t>
            </a:r>
            <a:r>
              <a:rPr lang="en-US" sz="2400" dirty="0">
                <a:latin typeface="Georgia" pitchFamily="18" charset="0"/>
              </a:rPr>
              <a:t> from 3.39-6.61 bn 1990-2015!</a:t>
            </a:r>
          </a:p>
        </p:txBody>
      </p:sp>
      <p:pic>
        <p:nvPicPr>
          <p:cNvPr id="6" name="Picture 5"/>
          <p:cNvPicPr>
            <a:picLocks noChangeAspect="1"/>
          </p:cNvPicPr>
          <p:nvPr/>
        </p:nvPicPr>
        <p:blipFill>
          <a:blip r:embed="rId3"/>
          <a:stretch>
            <a:fillRect/>
          </a:stretch>
        </p:blipFill>
        <p:spPr>
          <a:xfrm>
            <a:off x="4343400" y="4003062"/>
            <a:ext cx="4826100" cy="2895660"/>
          </a:xfrm>
          <a:prstGeom prst="rect">
            <a:avLst/>
          </a:prstGeom>
        </p:spPr>
      </p:pic>
      <p:pic>
        <p:nvPicPr>
          <p:cNvPr id="7" name="Picture 6"/>
          <p:cNvPicPr>
            <a:picLocks noChangeAspect="1"/>
          </p:cNvPicPr>
          <p:nvPr/>
        </p:nvPicPr>
        <p:blipFill>
          <a:blip r:embed="rId4"/>
          <a:stretch>
            <a:fillRect/>
          </a:stretch>
        </p:blipFill>
        <p:spPr>
          <a:xfrm>
            <a:off x="-81078" y="4038600"/>
            <a:ext cx="4729278" cy="2837567"/>
          </a:xfrm>
          <a:prstGeom prst="rect">
            <a:avLst/>
          </a:prstGeom>
        </p:spPr>
      </p:pic>
      <p:sp>
        <p:nvSpPr>
          <p:cNvPr id="8" name="TextBox 7">
            <a:extLst>
              <a:ext uri="{FF2B5EF4-FFF2-40B4-BE49-F238E27FC236}">
                <a16:creationId xmlns:a16="http://schemas.microsoft.com/office/drawing/2014/main" id="{9DA58A59-430E-4C22-AC07-0A19ACF66E61}"/>
              </a:ext>
            </a:extLst>
          </p:cNvPr>
          <p:cNvSpPr txBox="1"/>
          <p:nvPr/>
        </p:nvSpPr>
        <p:spPr>
          <a:xfrm>
            <a:off x="535898" y="152400"/>
            <a:ext cx="8608102" cy="584775"/>
          </a:xfrm>
          <a:prstGeom prst="rect">
            <a:avLst/>
          </a:prstGeom>
          <a:noFill/>
        </p:spPr>
        <p:txBody>
          <a:bodyPr wrap="square" rtlCol="0">
            <a:spAutoFit/>
          </a:bodyPr>
          <a:lstStyle/>
          <a:p>
            <a:pPr algn="r"/>
            <a:r>
              <a:rPr lang="en-US" sz="3200" b="1" dirty="0">
                <a:solidFill>
                  <a:schemeClr val="bg1"/>
                </a:solidFill>
                <a:latin typeface="Georgia" pitchFamily="18" charset="0"/>
              </a:rPr>
              <a:t>More than tech</a:t>
            </a:r>
          </a:p>
        </p:txBody>
      </p:sp>
    </p:spTree>
    <p:extLst>
      <p:ext uri="{BB962C8B-B14F-4D97-AF65-F5344CB8AC3E}">
        <p14:creationId xmlns:p14="http://schemas.microsoft.com/office/powerpoint/2010/main" val="2984355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3" name="Rectangle 2"/>
          <p:cNvSpPr/>
          <p:nvPr/>
        </p:nvSpPr>
        <p:spPr>
          <a:xfrm>
            <a:off x="76200" y="2971800"/>
            <a:ext cx="7838002" cy="3785652"/>
          </a:xfrm>
          <a:prstGeom prst="rect">
            <a:avLst/>
          </a:prstGeom>
        </p:spPr>
        <p:txBody>
          <a:bodyPr wrap="square">
            <a:spAutoFit/>
          </a:bodyPr>
          <a:lstStyle/>
          <a:p>
            <a:r>
              <a:rPr lang="en-US" altLang="en-US" sz="2000" dirty="0">
                <a:latin typeface="Georgia" pitchFamily="18" charset="0"/>
              </a:rPr>
              <a:t>Poverty is </a:t>
            </a:r>
            <a:r>
              <a:rPr lang="en-US" altLang="en-US" sz="2000" i="1" dirty="0">
                <a:latin typeface="Georgia" pitchFamily="18" charset="0"/>
              </a:rPr>
              <a:t>the</a:t>
            </a:r>
            <a:r>
              <a:rPr lang="en-US" altLang="en-US" sz="2000" dirty="0">
                <a:latin typeface="Georgia" pitchFamily="18" charset="0"/>
              </a:rPr>
              <a:t> key driver of food insecurity/undernutrition.</a:t>
            </a:r>
            <a:r>
              <a:rPr lang="en-US" sz="2000" dirty="0">
                <a:latin typeface="Georgia" pitchFamily="18" charset="0"/>
              </a:rPr>
              <a:t> </a:t>
            </a:r>
            <a:r>
              <a:rPr lang="en-US" altLang="en-US" sz="2000" dirty="0">
                <a:latin typeface="Georgia" pitchFamily="18" charset="0"/>
              </a:rPr>
              <a:t>Massive safety net expansion, incl. employment guarantee schemes:</a:t>
            </a:r>
          </a:p>
          <a:p>
            <a:endParaRPr lang="en-US" altLang="en-US" sz="2000" dirty="0">
              <a:latin typeface="Georgia" pitchFamily="18" charset="0"/>
            </a:endParaRPr>
          </a:p>
          <a:p>
            <a:pPr marL="342900" indent="-342900">
              <a:buFontTx/>
              <a:buChar char="-"/>
            </a:pPr>
            <a:r>
              <a:rPr lang="en-US" sz="2000" dirty="0">
                <a:latin typeface="Georgia" panose="02040502050405020303" pitchFamily="18" charset="0"/>
              </a:rPr>
              <a:t>130 low-/middle-income countries now have at least one non-contributory cash transfer program (</a:t>
            </a:r>
            <a:r>
              <a:rPr lang="en-US" sz="2000" dirty="0" err="1">
                <a:latin typeface="Georgia" panose="02040502050405020303" pitchFamily="18" charset="0"/>
              </a:rPr>
              <a:t>Bastagli</a:t>
            </a:r>
            <a:r>
              <a:rPr lang="en-US" sz="2000" dirty="0">
                <a:latin typeface="Georgia" panose="02040502050405020303" pitchFamily="18" charset="0"/>
              </a:rPr>
              <a:t> et al. ODI 2016)</a:t>
            </a:r>
          </a:p>
          <a:p>
            <a:pPr marL="285750" indent="-285750">
              <a:buFontTx/>
              <a:buChar char="-"/>
            </a:pPr>
            <a:endParaRPr lang="en-US" altLang="en-US" sz="2000" dirty="0">
              <a:latin typeface="Georgia" pitchFamily="18" charset="0"/>
            </a:endParaRPr>
          </a:p>
          <a:p>
            <a:pPr marL="285750" indent="-285750">
              <a:buFontTx/>
              <a:buChar char="-"/>
            </a:pPr>
            <a:r>
              <a:rPr lang="en-US" altLang="en-US" sz="2000" dirty="0">
                <a:latin typeface="Georgia" pitchFamily="18" charset="0"/>
              </a:rPr>
              <a:t>~1.5 bn people benefit from gov’t food assistance programs (mostly in-kind) (Alderman et al. 2018)</a:t>
            </a:r>
          </a:p>
          <a:p>
            <a:pPr marL="285750" indent="-285750">
              <a:buFontTx/>
              <a:buChar char="-"/>
            </a:pPr>
            <a:endParaRPr lang="en-US" altLang="en-US" sz="2000" dirty="0">
              <a:latin typeface="Georgia" pitchFamily="18" charset="0"/>
            </a:endParaRPr>
          </a:p>
          <a:p>
            <a:pPr marL="285750" indent="-285750">
              <a:buFontTx/>
              <a:buChar char="-"/>
            </a:pPr>
            <a:r>
              <a:rPr lang="en-US" altLang="en-US" sz="2000" dirty="0">
                <a:latin typeface="Georgia" pitchFamily="18" charset="0"/>
              </a:rPr>
              <a:t>Professionalized humanitarian response has dramatically improved early warning and targeting, and accelerated cost-effective response. “Food assistance” in place of “food aid”.</a:t>
            </a:r>
          </a:p>
        </p:txBody>
      </p:sp>
      <p:grpSp>
        <p:nvGrpSpPr>
          <p:cNvPr id="4" name="Group 3">
            <a:extLst>
              <a:ext uri="{FF2B5EF4-FFF2-40B4-BE49-F238E27FC236}">
                <a16:creationId xmlns:a16="http://schemas.microsoft.com/office/drawing/2014/main" id="{AAF2607A-ED1C-4D7A-9AA6-F6F868F5636E}"/>
              </a:ext>
            </a:extLst>
          </p:cNvPr>
          <p:cNvGrpSpPr/>
          <p:nvPr/>
        </p:nvGrpSpPr>
        <p:grpSpPr>
          <a:xfrm>
            <a:off x="7467600" y="3429000"/>
            <a:ext cx="1600200" cy="2587312"/>
            <a:chOff x="7075487" y="3841864"/>
            <a:chExt cx="1800225" cy="283581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487" y="3841864"/>
              <a:ext cx="1800225" cy="2543175"/>
            </a:xfrm>
            <a:prstGeom prst="rect">
              <a:avLst/>
            </a:prstGeom>
          </p:spPr>
        </p:pic>
        <p:sp>
          <p:nvSpPr>
            <p:cNvPr id="6" name="TextBox 5"/>
            <p:cNvSpPr txBox="1"/>
            <p:nvPr/>
          </p:nvSpPr>
          <p:spPr>
            <a:xfrm>
              <a:off x="7162800" y="6385038"/>
              <a:ext cx="1625600" cy="292642"/>
            </a:xfrm>
            <a:prstGeom prst="rect">
              <a:avLst/>
            </a:prstGeom>
            <a:noFill/>
          </p:spPr>
          <p:txBody>
            <a:bodyPr wrap="square" rtlCol="0">
              <a:spAutoFit/>
            </a:bodyPr>
            <a:lstStyle/>
            <a:p>
              <a:r>
                <a:rPr lang="en-US" sz="1200" dirty="0">
                  <a:latin typeface="Georgia" panose="02040502050405020303" pitchFamily="18" charset="0"/>
                </a:rPr>
                <a:t>Photo credit: ODI</a:t>
              </a:r>
            </a:p>
          </p:txBody>
        </p:sp>
      </p:grpSp>
      <p:sp>
        <p:nvSpPr>
          <p:cNvPr id="8" name="Rectangle 16">
            <a:extLst>
              <a:ext uri="{FF2B5EF4-FFF2-40B4-BE49-F238E27FC236}">
                <a16:creationId xmlns:a16="http://schemas.microsoft.com/office/drawing/2014/main" id="{297E349A-2045-4C6C-BE02-206449E7E2FF}"/>
              </a:ext>
            </a:extLst>
          </p:cNvPr>
          <p:cNvSpPr>
            <a:spLocks noChangeArrowheads="1"/>
          </p:cNvSpPr>
          <p:nvPr/>
        </p:nvSpPr>
        <p:spPr bwMode="auto">
          <a:xfrm>
            <a:off x="152400" y="1076628"/>
            <a:ext cx="8839200"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dirty="0">
                <a:latin typeface="Georgia" pitchFamily="18" charset="0"/>
              </a:rPr>
              <a:t>“Starvation is the characteristic of some people not </a:t>
            </a:r>
            <a:r>
              <a:rPr lang="en-US" altLang="en-US" sz="2400" i="1" dirty="0">
                <a:latin typeface="Georgia" pitchFamily="18" charset="0"/>
              </a:rPr>
              <a:t>having</a:t>
            </a:r>
            <a:r>
              <a:rPr lang="en-US" altLang="en-US" sz="2400" dirty="0">
                <a:latin typeface="Georgia" pitchFamily="18" charset="0"/>
              </a:rPr>
              <a:t> enough food to eat. It is not the characteristic of there </a:t>
            </a:r>
            <a:r>
              <a:rPr lang="en-US" altLang="en-US" sz="2400" i="1" dirty="0">
                <a:latin typeface="Georgia" pitchFamily="18" charset="0"/>
              </a:rPr>
              <a:t>being</a:t>
            </a:r>
            <a:r>
              <a:rPr lang="en-US" altLang="en-US" sz="2400" dirty="0">
                <a:latin typeface="Georgia" pitchFamily="18" charset="0"/>
              </a:rPr>
              <a:t> not enough food to eat.” </a:t>
            </a:r>
            <a:r>
              <a:rPr lang="en-US" altLang="en-US" sz="1600" dirty="0">
                <a:latin typeface="Georgia" pitchFamily="18" charset="0"/>
              </a:rPr>
              <a:t>(emphasis in original) </a:t>
            </a:r>
          </a:p>
          <a:p>
            <a:pPr eaLnBrk="1" hangingPunct="1"/>
            <a:r>
              <a:rPr lang="en-US" altLang="en-US" sz="2400" dirty="0">
                <a:latin typeface="Georgia" pitchFamily="18" charset="0"/>
              </a:rPr>
              <a:t>- Opening sentences, Amartya Sen, </a:t>
            </a:r>
            <a:r>
              <a:rPr lang="en-US" altLang="en-US" sz="2400" i="1" dirty="0">
                <a:latin typeface="Georgia" pitchFamily="18" charset="0"/>
              </a:rPr>
              <a:t>Poverty and Famines, </a:t>
            </a:r>
            <a:r>
              <a:rPr lang="en-US" altLang="en-US" sz="2400" dirty="0">
                <a:latin typeface="Georgia" pitchFamily="18" charset="0"/>
              </a:rPr>
              <a:t>1981</a:t>
            </a:r>
          </a:p>
        </p:txBody>
      </p:sp>
      <p:sp>
        <p:nvSpPr>
          <p:cNvPr id="10" name="TextBox 9">
            <a:extLst>
              <a:ext uri="{FF2B5EF4-FFF2-40B4-BE49-F238E27FC236}">
                <a16:creationId xmlns:a16="http://schemas.microsoft.com/office/drawing/2014/main" id="{7DC4DD76-0004-469D-B75E-CE7FD66D0382}"/>
              </a:ext>
            </a:extLst>
          </p:cNvPr>
          <p:cNvSpPr txBox="1"/>
          <p:nvPr/>
        </p:nvSpPr>
        <p:spPr>
          <a:xfrm>
            <a:off x="535898" y="152400"/>
            <a:ext cx="8608102" cy="584775"/>
          </a:xfrm>
          <a:prstGeom prst="rect">
            <a:avLst/>
          </a:prstGeom>
          <a:noFill/>
        </p:spPr>
        <p:txBody>
          <a:bodyPr wrap="square" rtlCol="0">
            <a:spAutoFit/>
          </a:bodyPr>
          <a:lstStyle/>
          <a:p>
            <a:pPr algn="r"/>
            <a:r>
              <a:rPr lang="en-US" sz="3200" b="1" dirty="0">
                <a:solidFill>
                  <a:schemeClr val="bg1"/>
                </a:solidFill>
                <a:latin typeface="Georgia" pitchFamily="18" charset="0"/>
              </a:rPr>
              <a:t>More than tech</a:t>
            </a:r>
          </a:p>
        </p:txBody>
      </p:sp>
    </p:spTree>
    <p:extLst>
      <p:ext uri="{BB962C8B-B14F-4D97-AF65-F5344CB8AC3E}">
        <p14:creationId xmlns:p14="http://schemas.microsoft.com/office/powerpoint/2010/main" val="346813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81000"/>
            <a:ext cx="9280065" cy="1200329"/>
          </a:xfrm>
          <a:prstGeom prst="rect">
            <a:avLst/>
          </a:prstGeom>
          <a:noFill/>
        </p:spPr>
        <p:txBody>
          <a:bodyPr wrap="square" rtlCol="0">
            <a:spAutoFit/>
          </a:bodyPr>
          <a:lstStyle/>
          <a:p>
            <a:endParaRPr lang="en-US" sz="2400" dirty="0">
              <a:latin typeface="Georgia" pitchFamily="18" charset="0"/>
            </a:endParaRPr>
          </a:p>
          <a:p>
            <a:endParaRPr lang="en-US" sz="2400" dirty="0">
              <a:latin typeface="Georgia" pitchFamily="18" charset="0"/>
            </a:endParaRPr>
          </a:p>
          <a:p>
            <a:r>
              <a:rPr lang="en-US" sz="2400" dirty="0">
                <a:latin typeface="Georgia" pitchFamily="18" charset="0"/>
              </a:rPr>
              <a:t>Success induced complacency, slowing ag R&amp;D investments.</a:t>
            </a: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7" name="Title 5"/>
          <p:cNvSpPr txBox="1">
            <a:spLocks/>
          </p:cNvSpPr>
          <p:nvPr/>
        </p:nvSpPr>
        <p:spPr bwMode="auto">
          <a:xfrm>
            <a:off x="3962400" y="0"/>
            <a:ext cx="5181600" cy="990600"/>
          </a:xfrm>
          <a:prstGeom prst="rect">
            <a:avLst/>
          </a:prstGeom>
          <a:noFill/>
          <a:ln w="9525">
            <a:noFill/>
            <a:miter lim="800000"/>
            <a:headEnd/>
            <a:tailEnd/>
          </a:ln>
        </p:spPr>
        <p:txBody>
          <a:bodyPr anchor="ctr"/>
          <a:lstStyle/>
          <a:p>
            <a:pPr algn="r" eaLnBrk="0" hangingPunct="0">
              <a:defRPr/>
            </a:pPr>
            <a:r>
              <a:rPr lang="en-US" sz="3000" b="1" kern="0" dirty="0">
                <a:solidFill>
                  <a:schemeClr val="bg1"/>
                </a:solidFill>
                <a:latin typeface="Georgia" pitchFamily="18" charset="0"/>
                <a:ea typeface="+mj-ea"/>
                <a:cs typeface="+mj-cs"/>
              </a:rPr>
              <a:t>But then complacency</a:t>
            </a:r>
          </a:p>
        </p:txBody>
      </p:sp>
      <p:grpSp>
        <p:nvGrpSpPr>
          <p:cNvPr id="9" name="Group 8">
            <a:extLst>
              <a:ext uri="{FF2B5EF4-FFF2-40B4-BE49-F238E27FC236}">
                <a16:creationId xmlns:a16="http://schemas.microsoft.com/office/drawing/2014/main" id="{99F7817A-96C5-45CE-8E42-8945C8E69AB0}"/>
              </a:ext>
            </a:extLst>
          </p:cNvPr>
          <p:cNvGrpSpPr/>
          <p:nvPr/>
        </p:nvGrpSpPr>
        <p:grpSpPr>
          <a:xfrm>
            <a:off x="1700905" y="1828800"/>
            <a:ext cx="7443095" cy="4191000"/>
            <a:chOff x="1709737" y="1643062"/>
            <a:chExt cx="7586663" cy="4200912"/>
          </a:xfrm>
        </p:grpSpPr>
        <p:pic>
          <p:nvPicPr>
            <p:cNvPr id="5" name="Picture 4">
              <a:extLst>
                <a:ext uri="{FF2B5EF4-FFF2-40B4-BE49-F238E27FC236}">
                  <a16:creationId xmlns:a16="http://schemas.microsoft.com/office/drawing/2014/main" id="{CD514E08-C341-430C-A6B8-64B022467D0B}"/>
                </a:ext>
              </a:extLst>
            </p:cNvPr>
            <p:cNvPicPr>
              <a:picLocks noChangeAspect="1"/>
            </p:cNvPicPr>
            <p:nvPr/>
          </p:nvPicPr>
          <p:blipFill>
            <a:blip r:embed="rId3"/>
            <a:stretch>
              <a:fillRect/>
            </a:stretch>
          </p:blipFill>
          <p:spPr>
            <a:xfrm>
              <a:off x="1709737" y="1643062"/>
              <a:ext cx="5724525" cy="3571875"/>
            </a:xfrm>
            <a:prstGeom prst="rect">
              <a:avLst/>
            </a:prstGeom>
          </p:spPr>
        </p:pic>
        <p:sp>
          <p:nvSpPr>
            <p:cNvPr id="8" name="TextBox 7">
              <a:extLst>
                <a:ext uri="{FF2B5EF4-FFF2-40B4-BE49-F238E27FC236}">
                  <a16:creationId xmlns:a16="http://schemas.microsoft.com/office/drawing/2014/main" id="{12AC8F15-2D11-4906-957B-EC2093194FF0}"/>
                </a:ext>
              </a:extLst>
            </p:cNvPr>
            <p:cNvSpPr txBox="1"/>
            <p:nvPr/>
          </p:nvSpPr>
          <p:spPr>
            <a:xfrm>
              <a:off x="5029200" y="5566975"/>
              <a:ext cx="4267200" cy="276999"/>
            </a:xfrm>
            <a:prstGeom prst="rect">
              <a:avLst/>
            </a:prstGeom>
            <a:noFill/>
          </p:spPr>
          <p:txBody>
            <a:bodyPr wrap="square" rtlCol="0">
              <a:spAutoFit/>
            </a:bodyPr>
            <a:lstStyle/>
            <a:p>
              <a:r>
                <a:rPr lang="en-US" sz="1200" dirty="0">
                  <a:latin typeface="Georgia" panose="02040502050405020303" pitchFamily="18" charset="0"/>
                </a:rPr>
                <a:t>Source: </a:t>
              </a:r>
              <a:r>
                <a:rPr lang="en-US" sz="1200" dirty="0" err="1">
                  <a:latin typeface="Georgia" panose="02040502050405020303" pitchFamily="18" charset="0"/>
                </a:rPr>
                <a:t>Beintema</a:t>
              </a:r>
              <a:r>
                <a:rPr lang="en-US" sz="1200" dirty="0">
                  <a:latin typeface="Georgia" panose="02040502050405020303" pitchFamily="18" charset="0"/>
                </a:rPr>
                <a:t> &amp; Elliott 2009</a:t>
              </a:r>
            </a:p>
          </p:txBody>
        </p:sp>
      </p:grpSp>
      <p:sp>
        <p:nvSpPr>
          <p:cNvPr id="10" name="TextBox 9">
            <a:extLst>
              <a:ext uri="{FF2B5EF4-FFF2-40B4-BE49-F238E27FC236}">
                <a16:creationId xmlns:a16="http://schemas.microsoft.com/office/drawing/2014/main" id="{F73733AB-9ECE-4FB9-A8E3-CE87AD03DDAE}"/>
              </a:ext>
            </a:extLst>
          </p:cNvPr>
          <p:cNvSpPr txBox="1"/>
          <p:nvPr/>
        </p:nvSpPr>
        <p:spPr>
          <a:xfrm>
            <a:off x="546603" y="5951964"/>
            <a:ext cx="7924800" cy="830997"/>
          </a:xfrm>
          <a:prstGeom prst="rect">
            <a:avLst/>
          </a:prstGeom>
          <a:noFill/>
        </p:spPr>
        <p:txBody>
          <a:bodyPr wrap="square" rtlCol="0">
            <a:spAutoFit/>
          </a:bodyPr>
          <a:lstStyle/>
          <a:p>
            <a:r>
              <a:rPr lang="en-US" sz="2400" dirty="0">
                <a:latin typeface="Georgia" pitchFamily="18" charset="0"/>
              </a:rPr>
              <a:t>That’s a problem in highly adaptive </a:t>
            </a:r>
            <a:r>
              <a:rPr lang="en-US" sz="2400" dirty="0" err="1">
                <a:latin typeface="Georgia" pitchFamily="18" charset="0"/>
              </a:rPr>
              <a:t>agro</a:t>
            </a:r>
            <a:r>
              <a:rPr lang="en-US" sz="2400" dirty="0">
                <a:latin typeface="Georgia" pitchFamily="18" charset="0"/>
              </a:rPr>
              <a:t>-ecosystems … esp. when we accelerate ecosystem change. </a:t>
            </a:r>
          </a:p>
        </p:txBody>
      </p:sp>
    </p:spTree>
    <p:extLst>
      <p:ext uri="{BB962C8B-B14F-4D97-AF65-F5344CB8AC3E}">
        <p14:creationId xmlns:p14="http://schemas.microsoft.com/office/powerpoint/2010/main" val="4118808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979319-B0DA-4609-9BCF-0EDC078E98DA}"/>
              </a:ext>
            </a:extLst>
          </p:cNvPr>
          <p:cNvPicPr>
            <a:picLocks noChangeAspect="1"/>
          </p:cNvPicPr>
          <p:nvPr/>
        </p:nvPicPr>
        <p:blipFill>
          <a:blip r:embed="rId2"/>
          <a:stretch>
            <a:fillRect/>
          </a:stretch>
        </p:blipFill>
        <p:spPr>
          <a:xfrm>
            <a:off x="0" y="2454112"/>
            <a:ext cx="4422164" cy="3122794"/>
          </a:xfrm>
          <a:prstGeom prst="rect">
            <a:avLst/>
          </a:prstGeom>
        </p:spPr>
      </p:pic>
      <p:pic>
        <p:nvPicPr>
          <p:cNvPr id="4"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2" name="TextBox 1"/>
          <p:cNvSpPr txBox="1"/>
          <p:nvPr/>
        </p:nvSpPr>
        <p:spPr>
          <a:xfrm>
            <a:off x="152400" y="5902197"/>
            <a:ext cx="8991600" cy="830997"/>
          </a:xfrm>
          <a:prstGeom prst="rect">
            <a:avLst/>
          </a:prstGeom>
          <a:noFill/>
        </p:spPr>
        <p:txBody>
          <a:bodyPr wrap="square" rtlCol="0">
            <a:spAutoFit/>
          </a:bodyPr>
          <a:lstStyle/>
          <a:p>
            <a:r>
              <a:rPr lang="en-US" sz="2400" dirty="0">
                <a:latin typeface="Georgia" pitchFamily="18" charset="0"/>
              </a:rPr>
              <a:t>Most forecasts predict non-decreasing food prices over the next 10-20 </a:t>
            </a:r>
            <a:r>
              <a:rPr lang="en-US" sz="2400" dirty="0" err="1">
                <a:latin typeface="Georgia" pitchFamily="18" charset="0"/>
              </a:rPr>
              <a:t>yrs</a:t>
            </a:r>
            <a:r>
              <a:rPr lang="en-US" sz="2400" dirty="0">
                <a:latin typeface="Georgia" pitchFamily="18" charset="0"/>
              </a:rPr>
              <a:t> as demand growth &gt; supply expansion worldwide.</a:t>
            </a:r>
            <a:endParaRPr lang="en-US" sz="2400" dirty="0"/>
          </a:p>
        </p:txBody>
      </p:sp>
      <p:sp>
        <p:nvSpPr>
          <p:cNvPr id="7" name="Title 5"/>
          <p:cNvSpPr txBox="1">
            <a:spLocks/>
          </p:cNvSpPr>
          <p:nvPr/>
        </p:nvSpPr>
        <p:spPr bwMode="auto">
          <a:xfrm>
            <a:off x="3962400" y="0"/>
            <a:ext cx="5181600" cy="990600"/>
          </a:xfrm>
          <a:prstGeom prst="rect">
            <a:avLst/>
          </a:prstGeom>
          <a:noFill/>
          <a:ln w="9525">
            <a:noFill/>
            <a:miter lim="800000"/>
            <a:headEnd/>
            <a:tailEnd/>
          </a:ln>
        </p:spPr>
        <p:txBody>
          <a:bodyPr anchor="ctr"/>
          <a:lstStyle/>
          <a:p>
            <a:pPr algn="r" eaLnBrk="0" hangingPunct="0">
              <a:defRPr/>
            </a:pPr>
            <a:r>
              <a:rPr lang="en-US" sz="3000" b="1" kern="0" dirty="0">
                <a:solidFill>
                  <a:schemeClr val="bg1"/>
                </a:solidFill>
                <a:latin typeface="Georgia" pitchFamily="18" charset="0"/>
                <a:ea typeface="+mj-ea"/>
                <a:cs typeface="+mj-cs"/>
              </a:rPr>
              <a:t>… and rising food prices</a:t>
            </a:r>
          </a:p>
        </p:txBody>
      </p:sp>
      <p:sp>
        <p:nvSpPr>
          <p:cNvPr id="10" name="TextBox 9">
            <a:extLst>
              <a:ext uri="{FF2B5EF4-FFF2-40B4-BE49-F238E27FC236}">
                <a16:creationId xmlns:a16="http://schemas.microsoft.com/office/drawing/2014/main" id="{32A48101-EFD4-46C7-B2B2-52D308BEE59A}"/>
              </a:ext>
            </a:extLst>
          </p:cNvPr>
          <p:cNvSpPr txBox="1"/>
          <p:nvPr/>
        </p:nvSpPr>
        <p:spPr>
          <a:xfrm>
            <a:off x="228600" y="1137076"/>
            <a:ext cx="8991600" cy="830997"/>
          </a:xfrm>
          <a:prstGeom prst="rect">
            <a:avLst/>
          </a:prstGeom>
          <a:noFill/>
        </p:spPr>
        <p:txBody>
          <a:bodyPr wrap="square" rtlCol="0">
            <a:spAutoFit/>
          </a:bodyPr>
          <a:lstStyle/>
          <a:p>
            <a:r>
              <a:rPr lang="en-US" sz="2400" dirty="0">
                <a:latin typeface="Georgia" pitchFamily="18" charset="0"/>
              </a:rPr>
              <a:t>Slowing R&amp;D + accelerating demand growth predictably led, w/ lag, to rising prices, reversing long-term real food price declines.</a:t>
            </a:r>
            <a:endParaRPr lang="en-US" sz="2400" dirty="0"/>
          </a:p>
        </p:txBody>
      </p:sp>
      <p:pic>
        <p:nvPicPr>
          <p:cNvPr id="6" name="Picture 5">
            <a:extLst>
              <a:ext uri="{FF2B5EF4-FFF2-40B4-BE49-F238E27FC236}">
                <a16:creationId xmlns:a16="http://schemas.microsoft.com/office/drawing/2014/main" id="{FCC2FC23-3D6E-48F5-AE0E-B535C1ED83EC}"/>
              </a:ext>
            </a:extLst>
          </p:cNvPr>
          <p:cNvPicPr>
            <a:picLocks noChangeAspect="1"/>
          </p:cNvPicPr>
          <p:nvPr/>
        </p:nvPicPr>
        <p:blipFill>
          <a:blip r:embed="rId4"/>
          <a:stretch>
            <a:fillRect/>
          </a:stretch>
        </p:blipFill>
        <p:spPr>
          <a:xfrm>
            <a:off x="4426706" y="2300036"/>
            <a:ext cx="4336294" cy="3531621"/>
          </a:xfrm>
          <a:prstGeom prst="rect">
            <a:avLst/>
          </a:prstGeom>
        </p:spPr>
      </p:pic>
    </p:spTree>
    <p:extLst>
      <p:ext uri="{BB962C8B-B14F-4D97-AF65-F5344CB8AC3E}">
        <p14:creationId xmlns:p14="http://schemas.microsoft.com/office/powerpoint/2010/main" val="2465008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046402"/>
            <a:ext cx="8610600" cy="1569660"/>
          </a:xfrm>
          <a:prstGeom prst="rect">
            <a:avLst/>
          </a:prstGeom>
          <a:noFill/>
        </p:spPr>
        <p:txBody>
          <a:bodyPr wrap="square" rtlCol="0">
            <a:spAutoFit/>
          </a:bodyPr>
          <a:lstStyle/>
          <a:p>
            <a:r>
              <a:rPr lang="en-US" sz="2400" dirty="0">
                <a:latin typeface="Georgia" panose="02040502050405020303" pitchFamily="18" charset="0"/>
              </a:rPr>
              <a:t>There were also major unintended consequences of 1960s-90s focus on staple cereals.</a:t>
            </a:r>
          </a:p>
          <a:p>
            <a:endParaRPr lang="en-US" sz="2400" dirty="0">
              <a:latin typeface="Georgia" panose="02040502050405020303" pitchFamily="18" charset="0"/>
            </a:endParaRPr>
          </a:p>
          <a:p>
            <a:pPr algn="ctr"/>
            <a:r>
              <a:rPr lang="en-US" sz="2400" b="1" dirty="0">
                <a:latin typeface="Georgia" pitchFamily="18" charset="0"/>
              </a:rPr>
              <a:t>1. Increased relative price of more nutritious foods</a:t>
            </a: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7" name="TextBox 6"/>
          <p:cNvSpPr txBox="1"/>
          <p:nvPr/>
        </p:nvSpPr>
        <p:spPr>
          <a:xfrm>
            <a:off x="266700" y="2819400"/>
            <a:ext cx="8610600" cy="1077218"/>
          </a:xfrm>
          <a:prstGeom prst="rect">
            <a:avLst/>
          </a:prstGeom>
          <a:noFill/>
        </p:spPr>
        <p:txBody>
          <a:bodyPr wrap="square" rtlCol="0">
            <a:spAutoFit/>
          </a:bodyPr>
          <a:lstStyle/>
          <a:p>
            <a:pPr algn="ctr"/>
            <a:r>
              <a:rPr lang="en-US" sz="2400" dirty="0">
                <a:latin typeface="Georgia" pitchFamily="18" charset="0"/>
              </a:rPr>
              <a:t>Example: In Pakistan, fruit/veg/ASF prices have increased    2-2.5x those of oils/fats and 25-75% &gt; cereals</a:t>
            </a:r>
          </a:p>
          <a:p>
            <a:pPr algn="ctr"/>
            <a:r>
              <a:rPr lang="en-US" sz="1600" dirty="0">
                <a:latin typeface="Georgia" pitchFamily="18" charset="0"/>
              </a:rPr>
              <a:t>(Source: </a:t>
            </a:r>
            <a:r>
              <a:rPr lang="en-US" sz="1600" dirty="0" err="1">
                <a:latin typeface="Georgia" pitchFamily="18" charset="0"/>
              </a:rPr>
              <a:t>Dizon</a:t>
            </a:r>
            <a:r>
              <a:rPr lang="en-US" sz="1600" dirty="0">
                <a:latin typeface="Georgia" pitchFamily="18" charset="0"/>
              </a:rPr>
              <a:t> &amp; </a:t>
            </a:r>
            <a:r>
              <a:rPr lang="en-US" sz="1600" dirty="0" err="1">
                <a:latin typeface="Georgia" pitchFamily="18" charset="0"/>
              </a:rPr>
              <a:t>Herforth</a:t>
            </a:r>
            <a:r>
              <a:rPr lang="en-US" sz="1600" dirty="0">
                <a:latin typeface="Georgia" pitchFamily="18" charset="0"/>
              </a:rPr>
              <a:t> 2018 WB PRWP)</a:t>
            </a:r>
          </a:p>
        </p:txBody>
      </p:sp>
      <p:pic>
        <p:nvPicPr>
          <p:cNvPr id="2" name="Picture 1"/>
          <p:cNvPicPr>
            <a:picLocks noChangeAspect="1"/>
          </p:cNvPicPr>
          <p:nvPr/>
        </p:nvPicPr>
        <p:blipFill>
          <a:blip r:embed="rId3"/>
          <a:stretch>
            <a:fillRect/>
          </a:stretch>
        </p:blipFill>
        <p:spPr>
          <a:xfrm>
            <a:off x="1981200" y="3813692"/>
            <a:ext cx="5407053" cy="3044308"/>
          </a:xfrm>
          <a:prstGeom prst="rect">
            <a:avLst/>
          </a:prstGeom>
        </p:spPr>
      </p:pic>
      <p:sp>
        <p:nvSpPr>
          <p:cNvPr id="8" name="TextBox 7">
            <a:extLst>
              <a:ext uri="{FF2B5EF4-FFF2-40B4-BE49-F238E27FC236}">
                <a16:creationId xmlns:a16="http://schemas.microsoft.com/office/drawing/2014/main" id="{AE3E4AD8-CEA2-4C89-9967-48959953E4E7}"/>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Unintended consequences</a:t>
            </a:r>
          </a:p>
        </p:txBody>
      </p:sp>
    </p:spTree>
    <p:extLst>
      <p:ext uri="{BB962C8B-B14F-4D97-AF65-F5344CB8AC3E}">
        <p14:creationId xmlns:p14="http://schemas.microsoft.com/office/powerpoint/2010/main" val="539313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Unintended consequences</a:t>
            </a:r>
          </a:p>
        </p:txBody>
      </p:sp>
      <p:sp>
        <p:nvSpPr>
          <p:cNvPr id="5" name="TextBox 4"/>
          <p:cNvSpPr txBox="1"/>
          <p:nvPr/>
        </p:nvSpPr>
        <p:spPr>
          <a:xfrm>
            <a:off x="304799" y="1143000"/>
            <a:ext cx="8539397" cy="2554545"/>
          </a:xfrm>
          <a:prstGeom prst="rect">
            <a:avLst/>
          </a:prstGeom>
          <a:noFill/>
        </p:spPr>
        <p:txBody>
          <a:bodyPr wrap="square" rtlCol="0">
            <a:spAutoFit/>
          </a:bodyPr>
          <a:lstStyle/>
          <a:p>
            <a:r>
              <a:rPr lang="en-US" sz="2400" b="1" dirty="0">
                <a:latin typeface="Georgia" panose="02040502050405020303" pitchFamily="18" charset="0"/>
              </a:rPr>
              <a:t>2. Growth of ultra-processed foods: </a:t>
            </a:r>
            <a:r>
              <a:rPr lang="en-US" sz="2400" dirty="0">
                <a:latin typeface="Georgia" panose="02040502050405020303" pitchFamily="18" charset="0"/>
              </a:rPr>
              <a:t>cheaper sugars and fats provide low cost industrial feedstock, esp. as rising real wages rapidly boost demand for processed foods/FAFH.</a:t>
            </a:r>
          </a:p>
          <a:p>
            <a:endParaRPr lang="en-US" sz="2400" dirty="0">
              <a:latin typeface="Georgia" panose="02040502050405020303" pitchFamily="18" charset="0"/>
            </a:endParaRPr>
          </a:p>
          <a:p>
            <a:r>
              <a:rPr lang="en-US" sz="2400" dirty="0">
                <a:latin typeface="Georgia" panose="02040502050405020303" pitchFamily="18" charset="0"/>
              </a:rPr>
              <a:t>This is a global problem, not just a high-income country one. </a:t>
            </a:r>
          </a:p>
          <a:p>
            <a:endParaRPr lang="en-US" sz="2000" b="1" dirty="0">
              <a:solidFill>
                <a:srgbClr val="FF0000"/>
              </a:solidFill>
              <a:latin typeface="Georgia" panose="02040502050405020303" pitchFamily="18" charset="0"/>
            </a:endParaRPr>
          </a:p>
          <a:p>
            <a:endParaRPr lang="en-US" sz="2000" b="1" dirty="0">
              <a:solidFill>
                <a:srgbClr val="FF0000"/>
              </a:solidFill>
              <a:latin typeface="Georgia" panose="02040502050405020303" pitchFamily="18" charset="0"/>
            </a:endParaRPr>
          </a:p>
        </p:txBody>
      </p:sp>
      <p:grpSp>
        <p:nvGrpSpPr>
          <p:cNvPr id="7" name="Group 6">
            <a:extLst>
              <a:ext uri="{FF2B5EF4-FFF2-40B4-BE49-F238E27FC236}">
                <a16:creationId xmlns:a16="http://schemas.microsoft.com/office/drawing/2014/main" id="{3C8BB125-B8B9-47B8-8312-E05B7A455948}"/>
              </a:ext>
            </a:extLst>
          </p:cNvPr>
          <p:cNvGrpSpPr/>
          <p:nvPr/>
        </p:nvGrpSpPr>
        <p:grpSpPr>
          <a:xfrm>
            <a:off x="762000" y="3581721"/>
            <a:ext cx="7848600" cy="2997996"/>
            <a:chOff x="776287" y="3574254"/>
            <a:chExt cx="7848600" cy="2997996"/>
          </a:xfrm>
        </p:grpSpPr>
        <p:pic>
          <p:nvPicPr>
            <p:cNvPr id="2" name="Picture 1">
              <a:extLst>
                <a:ext uri="{FF2B5EF4-FFF2-40B4-BE49-F238E27FC236}">
                  <a16:creationId xmlns:a16="http://schemas.microsoft.com/office/drawing/2014/main" id="{7D36979B-481B-4190-B493-06997BC14832}"/>
                </a:ext>
              </a:extLst>
            </p:cNvPr>
            <p:cNvPicPr>
              <a:picLocks noChangeAspect="1"/>
            </p:cNvPicPr>
            <p:nvPr/>
          </p:nvPicPr>
          <p:blipFill>
            <a:blip r:embed="rId3"/>
            <a:stretch>
              <a:fillRect/>
            </a:stretch>
          </p:blipFill>
          <p:spPr>
            <a:xfrm>
              <a:off x="852487" y="3886200"/>
              <a:ext cx="7439025" cy="2686050"/>
            </a:xfrm>
            <a:prstGeom prst="rect">
              <a:avLst/>
            </a:prstGeom>
          </p:spPr>
        </p:pic>
        <p:sp>
          <p:nvSpPr>
            <p:cNvPr id="6" name="TextBox 5">
              <a:extLst>
                <a:ext uri="{FF2B5EF4-FFF2-40B4-BE49-F238E27FC236}">
                  <a16:creationId xmlns:a16="http://schemas.microsoft.com/office/drawing/2014/main" id="{89873062-3360-4F70-9C5E-71E6993E1345}"/>
                </a:ext>
              </a:extLst>
            </p:cNvPr>
            <p:cNvSpPr txBox="1"/>
            <p:nvPr/>
          </p:nvSpPr>
          <p:spPr>
            <a:xfrm>
              <a:off x="776287" y="3574254"/>
              <a:ext cx="7848600" cy="461665"/>
            </a:xfrm>
            <a:prstGeom prst="rect">
              <a:avLst/>
            </a:prstGeom>
            <a:noFill/>
          </p:spPr>
          <p:txBody>
            <a:bodyPr wrap="square" rtlCol="0">
              <a:spAutoFit/>
            </a:bodyPr>
            <a:lstStyle/>
            <a:p>
              <a:r>
                <a:rPr lang="en-US" sz="2400" b="1" dirty="0">
                  <a:latin typeface="Georgia" panose="02040502050405020303" pitchFamily="18" charset="0"/>
                </a:rPr>
                <a:t>Share of world’s overweight/obese population</a:t>
              </a:r>
            </a:p>
          </p:txBody>
        </p:sp>
      </p:grpSp>
      <p:sp>
        <p:nvSpPr>
          <p:cNvPr id="9" name="TextBox 8">
            <a:extLst>
              <a:ext uri="{FF2B5EF4-FFF2-40B4-BE49-F238E27FC236}">
                <a16:creationId xmlns:a16="http://schemas.microsoft.com/office/drawing/2014/main" id="{A1EA9BAF-E070-4B9A-9DAF-0C61CA92A9D6}"/>
              </a:ext>
            </a:extLst>
          </p:cNvPr>
          <p:cNvSpPr txBox="1"/>
          <p:nvPr/>
        </p:nvSpPr>
        <p:spPr>
          <a:xfrm>
            <a:off x="6234113" y="6441217"/>
            <a:ext cx="7848600" cy="276999"/>
          </a:xfrm>
          <a:prstGeom prst="rect">
            <a:avLst/>
          </a:prstGeom>
          <a:noFill/>
        </p:spPr>
        <p:txBody>
          <a:bodyPr wrap="square" rtlCol="0">
            <a:spAutoFit/>
          </a:bodyPr>
          <a:lstStyle/>
          <a:p>
            <a:r>
              <a:rPr lang="en-US" sz="1200" dirty="0">
                <a:latin typeface="Georgia" panose="02040502050405020303" pitchFamily="18" charset="0"/>
              </a:rPr>
              <a:t>Source: World Bank 2020</a:t>
            </a:r>
          </a:p>
        </p:txBody>
      </p:sp>
    </p:spTree>
    <p:extLst>
      <p:ext uri="{BB962C8B-B14F-4D97-AF65-F5344CB8AC3E}">
        <p14:creationId xmlns:p14="http://schemas.microsoft.com/office/powerpoint/2010/main" val="3601500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465" y="1093180"/>
            <a:ext cx="8610600" cy="1200329"/>
          </a:xfrm>
          <a:prstGeom prst="rect">
            <a:avLst/>
          </a:prstGeom>
          <a:noFill/>
        </p:spPr>
        <p:txBody>
          <a:bodyPr wrap="square" rtlCol="0">
            <a:spAutoFit/>
          </a:bodyPr>
          <a:lstStyle/>
          <a:p>
            <a:pPr algn="ctr"/>
            <a:r>
              <a:rPr lang="en-US" sz="2400" b="1" dirty="0">
                <a:latin typeface="Georgia" pitchFamily="18" charset="0"/>
              </a:rPr>
              <a:t>3. Cheaper food and longer supply chains increase loss/waste of key nutrients along the value chain from crop production to human consumption</a:t>
            </a: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7" name="TextBox 6"/>
          <p:cNvSpPr txBox="1"/>
          <p:nvPr/>
        </p:nvSpPr>
        <p:spPr>
          <a:xfrm>
            <a:off x="266700" y="6248400"/>
            <a:ext cx="8610600" cy="400110"/>
          </a:xfrm>
          <a:prstGeom prst="rect">
            <a:avLst/>
          </a:prstGeom>
          <a:noFill/>
        </p:spPr>
        <p:txBody>
          <a:bodyPr wrap="square" rtlCol="0">
            <a:spAutoFit/>
          </a:bodyPr>
          <a:lstStyle/>
          <a:p>
            <a:pPr algn="ctr"/>
            <a:r>
              <a:rPr lang="en-US" sz="2000" dirty="0">
                <a:latin typeface="Georgia" pitchFamily="18" charset="0"/>
              </a:rPr>
              <a:t>For some micronutrients (calcium, folate) residual availability &lt;10% &gt;</a:t>
            </a:r>
            <a:r>
              <a:rPr lang="en-US" sz="2000" dirty="0" err="1">
                <a:latin typeface="Georgia" pitchFamily="18" charset="0"/>
              </a:rPr>
              <a:t>DRs.</a:t>
            </a:r>
            <a:endParaRPr lang="en-US" sz="2000" dirty="0">
              <a:latin typeface="Georgia" pitchFamily="18" charset="0"/>
            </a:endParaRPr>
          </a:p>
        </p:txBody>
      </p:sp>
      <p:grpSp>
        <p:nvGrpSpPr>
          <p:cNvPr id="10" name="Group 9"/>
          <p:cNvGrpSpPr/>
          <p:nvPr/>
        </p:nvGrpSpPr>
        <p:grpSpPr>
          <a:xfrm>
            <a:off x="1752600" y="2590800"/>
            <a:ext cx="6324600" cy="3429000"/>
            <a:chOff x="1752599" y="1824216"/>
            <a:chExt cx="6553201" cy="4043184"/>
          </a:xfrm>
        </p:grpSpPr>
        <p:pic>
          <p:nvPicPr>
            <p:cNvPr id="2" name="Picture 1"/>
            <p:cNvPicPr>
              <a:picLocks noChangeAspect="1"/>
            </p:cNvPicPr>
            <p:nvPr/>
          </p:nvPicPr>
          <p:blipFill>
            <a:blip r:embed="rId3"/>
            <a:stretch>
              <a:fillRect/>
            </a:stretch>
          </p:blipFill>
          <p:spPr>
            <a:xfrm>
              <a:off x="1752599" y="1824216"/>
              <a:ext cx="5463849" cy="3776484"/>
            </a:xfrm>
            <a:prstGeom prst="rect">
              <a:avLst/>
            </a:prstGeom>
          </p:spPr>
        </p:pic>
        <p:sp>
          <p:nvSpPr>
            <p:cNvPr id="5" name="TextBox 4"/>
            <p:cNvSpPr txBox="1"/>
            <p:nvPr/>
          </p:nvSpPr>
          <p:spPr>
            <a:xfrm>
              <a:off x="4495800" y="5559623"/>
              <a:ext cx="3810000" cy="307777"/>
            </a:xfrm>
            <a:prstGeom prst="rect">
              <a:avLst/>
            </a:prstGeom>
            <a:noFill/>
          </p:spPr>
          <p:txBody>
            <a:bodyPr wrap="square" rtlCol="0">
              <a:spAutoFit/>
            </a:bodyPr>
            <a:lstStyle/>
            <a:p>
              <a:r>
                <a:rPr lang="en-US" sz="1400" dirty="0">
                  <a:latin typeface="Georgia" panose="02040502050405020303" pitchFamily="18" charset="0"/>
                </a:rPr>
                <a:t>Source: Ritchie et al. 2018 </a:t>
              </a:r>
              <a:r>
                <a:rPr lang="en-US" sz="1400" i="1" dirty="0">
                  <a:latin typeface="Georgia" panose="02040502050405020303" pitchFamily="18" charset="0"/>
                </a:rPr>
                <a:t>FSFS</a:t>
              </a:r>
            </a:p>
          </p:txBody>
        </p:sp>
      </p:grpSp>
      <p:sp>
        <p:nvSpPr>
          <p:cNvPr id="9" name="TextBox 8">
            <a:extLst>
              <a:ext uri="{FF2B5EF4-FFF2-40B4-BE49-F238E27FC236}">
                <a16:creationId xmlns:a16="http://schemas.microsoft.com/office/drawing/2014/main" id="{516E8055-3287-44FE-A303-E1D3F1DFE0C1}"/>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Unintended consequences</a:t>
            </a:r>
          </a:p>
        </p:txBody>
      </p:sp>
    </p:spTree>
    <p:extLst>
      <p:ext uri="{BB962C8B-B14F-4D97-AF65-F5344CB8AC3E}">
        <p14:creationId xmlns:p14="http://schemas.microsoft.com/office/powerpoint/2010/main" val="3703306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969578"/>
            <a:ext cx="8610600" cy="830997"/>
          </a:xfrm>
          <a:prstGeom prst="rect">
            <a:avLst/>
          </a:prstGeom>
          <a:noFill/>
        </p:spPr>
        <p:txBody>
          <a:bodyPr wrap="square" rtlCol="0">
            <a:spAutoFit/>
          </a:bodyPr>
          <a:lstStyle/>
          <a:p>
            <a:pPr algn="ctr"/>
            <a:r>
              <a:rPr lang="en-US" sz="2400" b="1" dirty="0">
                <a:latin typeface="Georgia" pitchFamily="18" charset="0"/>
              </a:rPr>
              <a:t>4. More agri-food production, waste, and processing overtax resources, esp. water, soils and climate</a:t>
            </a: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9" name="TextBox 8">
            <a:extLst>
              <a:ext uri="{FF2B5EF4-FFF2-40B4-BE49-F238E27FC236}">
                <a16:creationId xmlns:a16="http://schemas.microsoft.com/office/drawing/2014/main" id="{516E8055-3287-44FE-A303-E1D3F1DFE0C1}"/>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Unintended consequences</a:t>
            </a:r>
          </a:p>
        </p:txBody>
      </p:sp>
      <p:sp>
        <p:nvSpPr>
          <p:cNvPr id="8" name="TextBox 7">
            <a:extLst>
              <a:ext uri="{FF2B5EF4-FFF2-40B4-BE49-F238E27FC236}">
                <a16:creationId xmlns:a16="http://schemas.microsoft.com/office/drawing/2014/main" id="{8517399D-454C-4B03-93D0-23FC0E07698D}"/>
              </a:ext>
            </a:extLst>
          </p:cNvPr>
          <p:cNvSpPr txBox="1"/>
          <p:nvPr/>
        </p:nvSpPr>
        <p:spPr>
          <a:xfrm>
            <a:off x="535898" y="2209800"/>
            <a:ext cx="8341402" cy="1569660"/>
          </a:xfrm>
          <a:prstGeom prst="rect">
            <a:avLst/>
          </a:prstGeom>
          <a:noFill/>
        </p:spPr>
        <p:txBody>
          <a:bodyPr wrap="square" rtlCol="0">
            <a:spAutoFit/>
          </a:bodyPr>
          <a:lstStyle/>
          <a:p>
            <a:r>
              <a:rPr lang="en-US" sz="2400" dirty="0">
                <a:latin typeface="Georgia" panose="02040502050405020303" pitchFamily="18" charset="0"/>
              </a:rPr>
              <a:t>Globally, ag uses 70% of water withdrawals but &gt;80% in Africa and Asia. Key river basins suffer serious water stress. </a:t>
            </a:r>
          </a:p>
          <a:p>
            <a:r>
              <a:rPr lang="en-US" sz="2400" dirty="0">
                <a:latin typeface="Georgia" panose="02040502050405020303" pitchFamily="18" charset="0"/>
              </a:rPr>
              <a:t>Ag accounts f0r 24% of GHG emissions (IPCC 2014). </a:t>
            </a:r>
          </a:p>
          <a:p>
            <a:r>
              <a:rPr lang="en-US" sz="2400" dirty="0">
                <a:latin typeface="Georgia" panose="02040502050405020303" pitchFamily="18" charset="0"/>
              </a:rPr>
              <a:t>  </a:t>
            </a:r>
          </a:p>
        </p:txBody>
      </p:sp>
      <p:pic>
        <p:nvPicPr>
          <p:cNvPr id="12" name="Picture 11">
            <a:extLst>
              <a:ext uri="{FF2B5EF4-FFF2-40B4-BE49-F238E27FC236}">
                <a16:creationId xmlns:a16="http://schemas.microsoft.com/office/drawing/2014/main" id="{4F92E433-08CF-4046-8128-D48CD195C9C6}"/>
              </a:ext>
            </a:extLst>
          </p:cNvPr>
          <p:cNvPicPr>
            <a:picLocks noChangeAspect="1"/>
          </p:cNvPicPr>
          <p:nvPr/>
        </p:nvPicPr>
        <p:blipFill>
          <a:blip r:embed="rId3"/>
          <a:stretch>
            <a:fillRect/>
          </a:stretch>
        </p:blipFill>
        <p:spPr>
          <a:xfrm>
            <a:off x="16148" y="3837067"/>
            <a:ext cx="3256890" cy="2041767"/>
          </a:xfrm>
          <a:prstGeom prst="rect">
            <a:avLst/>
          </a:prstGeom>
        </p:spPr>
      </p:pic>
      <p:pic>
        <p:nvPicPr>
          <p:cNvPr id="11" name="Picture 10">
            <a:extLst>
              <a:ext uri="{FF2B5EF4-FFF2-40B4-BE49-F238E27FC236}">
                <a16:creationId xmlns:a16="http://schemas.microsoft.com/office/drawing/2014/main" id="{49DEBEB9-F405-45F1-895A-1B615E4AB69A}"/>
              </a:ext>
            </a:extLst>
          </p:cNvPr>
          <p:cNvPicPr>
            <a:picLocks noChangeAspect="1"/>
          </p:cNvPicPr>
          <p:nvPr/>
        </p:nvPicPr>
        <p:blipFill>
          <a:blip r:embed="rId4"/>
          <a:stretch>
            <a:fillRect/>
          </a:stretch>
        </p:blipFill>
        <p:spPr>
          <a:xfrm>
            <a:off x="2895599" y="4716356"/>
            <a:ext cx="3792199" cy="2141644"/>
          </a:xfrm>
          <a:prstGeom prst="rect">
            <a:avLst/>
          </a:prstGeom>
        </p:spPr>
      </p:pic>
      <p:pic>
        <p:nvPicPr>
          <p:cNvPr id="2" name="Picture 1">
            <a:extLst>
              <a:ext uri="{FF2B5EF4-FFF2-40B4-BE49-F238E27FC236}">
                <a16:creationId xmlns:a16="http://schemas.microsoft.com/office/drawing/2014/main" id="{AA792D85-CFA1-4BC8-9390-393CA9ABA8C3}"/>
              </a:ext>
            </a:extLst>
          </p:cNvPr>
          <p:cNvPicPr>
            <a:picLocks noChangeAspect="1"/>
          </p:cNvPicPr>
          <p:nvPr/>
        </p:nvPicPr>
        <p:blipFill>
          <a:blip r:embed="rId5"/>
          <a:stretch>
            <a:fillRect/>
          </a:stretch>
        </p:blipFill>
        <p:spPr>
          <a:xfrm>
            <a:off x="6019800" y="3352800"/>
            <a:ext cx="2976562" cy="2396712"/>
          </a:xfrm>
          <a:prstGeom prst="rect">
            <a:avLst/>
          </a:prstGeom>
        </p:spPr>
      </p:pic>
    </p:spTree>
    <p:extLst>
      <p:ext uri="{BB962C8B-B14F-4D97-AF65-F5344CB8AC3E}">
        <p14:creationId xmlns:p14="http://schemas.microsoft.com/office/powerpoint/2010/main" val="3369282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 y="2895600"/>
            <a:ext cx="8610600" cy="830997"/>
          </a:xfrm>
          <a:prstGeom prst="rect">
            <a:avLst/>
          </a:prstGeom>
          <a:noFill/>
        </p:spPr>
        <p:txBody>
          <a:bodyPr wrap="square" rtlCol="0">
            <a:spAutoFit/>
          </a:bodyPr>
          <a:lstStyle/>
          <a:p>
            <a:pPr algn="ctr"/>
            <a:r>
              <a:rPr lang="en-US" sz="2400" b="1" dirty="0">
                <a:latin typeface="Georgia" pitchFamily="18" charset="0"/>
              </a:rPr>
              <a:t>Clearly the challenges today differ from those 50 years ago. So innovation strategy must change too.</a:t>
            </a: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9" name="TextBox 8">
            <a:extLst>
              <a:ext uri="{FF2B5EF4-FFF2-40B4-BE49-F238E27FC236}">
                <a16:creationId xmlns:a16="http://schemas.microsoft.com/office/drawing/2014/main" id="{516E8055-3287-44FE-A303-E1D3F1DFE0C1}"/>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So what now?</a:t>
            </a:r>
          </a:p>
        </p:txBody>
      </p:sp>
    </p:spTree>
    <p:extLst>
      <p:ext uri="{BB962C8B-B14F-4D97-AF65-F5344CB8AC3E}">
        <p14:creationId xmlns:p14="http://schemas.microsoft.com/office/powerpoint/2010/main" val="2061142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5" name="Rectangle 3"/>
          <p:cNvSpPr>
            <a:spLocks noGrp="1" noChangeArrowheads="1"/>
          </p:cNvSpPr>
          <p:nvPr>
            <p:ph type="body" sz="half" idx="1"/>
          </p:nvPr>
        </p:nvSpPr>
        <p:spPr>
          <a:xfrm>
            <a:off x="1" y="1066800"/>
            <a:ext cx="9144000" cy="1219200"/>
          </a:xfrm>
        </p:spPr>
        <p:txBody>
          <a:bodyPr rtlCol="0">
            <a:normAutofit fontScale="25000" lnSpcReduction="20000"/>
          </a:bodyPr>
          <a:lstStyle/>
          <a:p>
            <a:pPr marL="0" indent="0" eaLnBrk="1" fontAlgn="auto" hangingPunct="1">
              <a:lnSpc>
                <a:spcPct val="120000"/>
              </a:lnSpc>
              <a:spcBef>
                <a:spcPts val="0"/>
              </a:spcBef>
              <a:spcAft>
                <a:spcPts val="0"/>
              </a:spcAft>
              <a:buFontTx/>
              <a:buNone/>
              <a:defRPr/>
            </a:pPr>
            <a:r>
              <a:rPr lang="en-US" sz="9600" b="1" dirty="0">
                <a:latin typeface="Georgia" pitchFamily="18" charset="0"/>
              </a:rPr>
              <a:t>Undernutrition still, but increasingly focused where:</a:t>
            </a:r>
          </a:p>
          <a:p>
            <a:pPr marL="0" indent="0" eaLnBrk="1" fontAlgn="auto" hangingPunct="1">
              <a:lnSpc>
                <a:spcPct val="120000"/>
              </a:lnSpc>
              <a:spcBef>
                <a:spcPts val="0"/>
              </a:spcBef>
              <a:spcAft>
                <a:spcPts val="0"/>
              </a:spcAft>
              <a:buFontTx/>
              <a:buNone/>
              <a:defRPr/>
            </a:pPr>
            <a:endParaRPr lang="en-US" sz="9600" b="1" u="sng" dirty="0">
              <a:latin typeface="Georgia" pitchFamily="18" charset="0"/>
            </a:endParaRPr>
          </a:p>
          <a:p>
            <a:pPr marL="0" indent="0" eaLnBrk="1" fontAlgn="auto" hangingPunct="1">
              <a:lnSpc>
                <a:spcPct val="120000"/>
              </a:lnSpc>
              <a:spcBef>
                <a:spcPts val="0"/>
              </a:spcBef>
              <a:spcAft>
                <a:spcPts val="0"/>
              </a:spcAft>
              <a:buFontTx/>
              <a:buNone/>
              <a:defRPr/>
            </a:pPr>
            <a:r>
              <a:rPr lang="en-US" sz="9600" b="1" u="sng" dirty="0">
                <a:latin typeface="Georgia" pitchFamily="18" charset="0"/>
              </a:rPr>
              <a:t>1. Poverty traps</a:t>
            </a:r>
            <a:r>
              <a:rPr lang="en-US" sz="9600" dirty="0">
                <a:latin typeface="Georgia" pitchFamily="18" charset="0"/>
              </a:rPr>
              <a:t> exist … multiple market/institutional failures lead to self-reinforcing feedback that perpetuates poverty. </a:t>
            </a:r>
          </a:p>
          <a:p>
            <a:pPr marL="0" indent="0" eaLnBrk="1" fontAlgn="auto" hangingPunct="1">
              <a:lnSpc>
                <a:spcPct val="120000"/>
              </a:lnSpc>
              <a:spcBef>
                <a:spcPts val="0"/>
              </a:spcBef>
              <a:spcAft>
                <a:spcPts val="0"/>
              </a:spcAft>
              <a:buFontTx/>
              <a:buNone/>
              <a:defRPr/>
            </a:pPr>
            <a:r>
              <a:rPr lang="en-US" sz="9600" b="1" dirty="0">
                <a:latin typeface="Georgia" pitchFamily="18" charset="0"/>
              </a:rPr>
              <a:t>Less about food security than ultra-poverty reduction and humanitarian response. </a:t>
            </a:r>
          </a:p>
          <a:p>
            <a:pPr eaLnBrk="1" fontAlgn="auto" hangingPunct="1">
              <a:lnSpc>
                <a:spcPct val="120000"/>
              </a:lnSpc>
              <a:spcBef>
                <a:spcPts val="0"/>
              </a:spcBef>
              <a:spcAft>
                <a:spcPts val="0"/>
              </a:spcAft>
              <a:buFontTx/>
              <a:buNone/>
              <a:defRPr/>
            </a:pPr>
            <a:endParaRPr lang="en-US" sz="2800" dirty="0">
              <a:latin typeface="Georgia" pitchFamily="18" charset="0"/>
            </a:endParaRPr>
          </a:p>
          <a:p>
            <a:pPr eaLnBrk="1" fontAlgn="auto" hangingPunct="1">
              <a:lnSpc>
                <a:spcPct val="120000"/>
              </a:lnSpc>
              <a:spcBef>
                <a:spcPts val="0"/>
              </a:spcBef>
              <a:spcAft>
                <a:spcPts val="0"/>
              </a:spcAft>
              <a:buFontTx/>
              <a:buNone/>
              <a:defRPr/>
            </a:pPr>
            <a:endParaRPr lang="en-US" sz="2400" dirty="0">
              <a:latin typeface="Georgia" pitchFamily="18" charset="0"/>
            </a:endParaRPr>
          </a:p>
        </p:txBody>
      </p:sp>
      <p:pic>
        <p:nvPicPr>
          <p:cNvPr id="11268" name="Picture 5" descr="cu_logo_sml_150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5"/>
          <p:cNvSpPr txBox="1">
            <a:spLocks/>
          </p:cNvSpPr>
          <p:nvPr/>
        </p:nvSpPr>
        <p:spPr bwMode="auto">
          <a:xfrm>
            <a:off x="3200400" y="95244"/>
            <a:ext cx="5953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Today’s challenges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3352800"/>
            <a:ext cx="2184400" cy="3276600"/>
          </a:xfrm>
          <a:prstGeom prst="rect">
            <a:avLst/>
          </a:prstGeom>
        </p:spPr>
      </p:pic>
      <p:pic>
        <p:nvPicPr>
          <p:cNvPr id="4" name="Picture 3">
            <a:extLst>
              <a:ext uri="{FF2B5EF4-FFF2-40B4-BE49-F238E27FC236}">
                <a16:creationId xmlns:a16="http://schemas.microsoft.com/office/drawing/2014/main" id="{72832DDC-6B41-4262-B2CD-0938B0257508}"/>
              </a:ext>
            </a:extLst>
          </p:cNvPr>
          <p:cNvPicPr>
            <a:picLocks noChangeAspect="1"/>
          </p:cNvPicPr>
          <p:nvPr/>
        </p:nvPicPr>
        <p:blipFill>
          <a:blip r:embed="rId4"/>
          <a:stretch>
            <a:fillRect/>
          </a:stretch>
        </p:blipFill>
        <p:spPr>
          <a:xfrm>
            <a:off x="266700" y="3527845"/>
            <a:ext cx="5829299" cy="3234911"/>
          </a:xfrm>
          <a:prstGeom prst="rect">
            <a:avLst/>
          </a:prstGeom>
        </p:spPr>
      </p:pic>
    </p:spTree>
    <p:extLst>
      <p:ext uri="{BB962C8B-B14F-4D97-AF65-F5344CB8AC3E}">
        <p14:creationId xmlns:p14="http://schemas.microsoft.com/office/powerpoint/2010/main" val="45891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9144000" cy="3276600"/>
          </a:xfrm>
        </p:spPr>
        <p:txBody>
          <a:bodyPr>
            <a:normAutofit/>
          </a:bodyPr>
          <a:lstStyle/>
          <a:p>
            <a:r>
              <a:rPr lang="en-US" dirty="0"/>
              <a:t> </a:t>
            </a:r>
            <a:endParaRPr lang="en-US" sz="2800" dirty="0">
              <a:latin typeface="Georgia" pitchFamily="18" charset="0"/>
            </a:endParaRPr>
          </a:p>
        </p:txBody>
      </p:sp>
      <p:sp>
        <p:nvSpPr>
          <p:cNvPr id="3" name="TextBox 2"/>
          <p:cNvSpPr txBox="1"/>
          <p:nvPr/>
        </p:nvSpPr>
        <p:spPr>
          <a:xfrm>
            <a:off x="304800" y="1142743"/>
            <a:ext cx="8534400" cy="830997"/>
          </a:xfrm>
          <a:prstGeom prst="rect">
            <a:avLst/>
          </a:prstGeom>
          <a:noFill/>
        </p:spPr>
        <p:txBody>
          <a:bodyPr wrap="square" rtlCol="0">
            <a:spAutoFit/>
          </a:bodyPr>
          <a:lstStyle/>
          <a:p>
            <a:pPr algn="ctr"/>
            <a:r>
              <a:rPr lang="en-US" sz="2400" b="1" dirty="0">
                <a:latin typeface="Georgia" pitchFamily="18" charset="0"/>
              </a:rPr>
              <a:t>Food security is a human right (Art. 25 1948 UDHR), intrinsic to human flourishing</a:t>
            </a: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5" name="TextBox 4">
            <a:extLst>
              <a:ext uri="{FF2B5EF4-FFF2-40B4-BE49-F238E27FC236}">
                <a16:creationId xmlns:a16="http://schemas.microsoft.com/office/drawing/2014/main" id="{2D70E567-CAD7-424F-A804-84550E74301C}"/>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Why should we care?</a:t>
            </a:r>
          </a:p>
        </p:txBody>
      </p:sp>
      <p:sp>
        <p:nvSpPr>
          <p:cNvPr id="6" name="TextBox 5">
            <a:extLst>
              <a:ext uri="{FF2B5EF4-FFF2-40B4-BE49-F238E27FC236}">
                <a16:creationId xmlns:a16="http://schemas.microsoft.com/office/drawing/2014/main" id="{0E5BB18C-B4BF-4A7A-8188-F42B8856B651}"/>
              </a:ext>
            </a:extLst>
          </p:cNvPr>
          <p:cNvSpPr txBox="1"/>
          <p:nvPr/>
        </p:nvSpPr>
        <p:spPr>
          <a:xfrm>
            <a:off x="331546" y="2344173"/>
            <a:ext cx="4648200" cy="4154984"/>
          </a:xfrm>
          <a:prstGeom prst="rect">
            <a:avLst/>
          </a:prstGeom>
          <a:noFill/>
        </p:spPr>
        <p:txBody>
          <a:bodyPr wrap="square" rtlCol="0">
            <a:spAutoFit/>
          </a:bodyPr>
          <a:lstStyle/>
          <a:p>
            <a:pPr algn="ctr"/>
            <a:r>
              <a:rPr lang="en-US" sz="2400" dirty="0">
                <a:latin typeface="Georgia" panose="02040502050405020303" pitchFamily="18" charset="0"/>
              </a:rPr>
              <a:t>Food security exists if and only if </a:t>
            </a:r>
          </a:p>
          <a:p>
            <a:pPr algn="ctr"/>
            <a:r>
              <a:rPr lang="en-US" sz="2400" dirty="0">
                <a:latin typeface="Georgia" panose="02040502050405020303" pitchFamily="18" charset="0"/>
              </a:rPr>
              <a:t>“</a:t>
            </a:r>
            <a:r>
              <a:rPr lang="en-US" sz="2400" i="1" u="sng" dirty="0">
                <a:latin typeface="Georgia" panose="02040502050405020303" pitchFamily="18" charset="0"/>
              </a:rPr>
              <a:t>all people </a:t>
            </a:r>
            <a:r>
              <a:rPr lang="en-US" sz="2400" i="1" dirty="0">
                <a:latin typeface="Georgia" panose="02040502050405020303" pitchFamily="18" charset="0"/>
              </a:rPr>
              <a:t>at </a:t>
            </a:r>
            <a:r>
              <a:rPr lang="en-US" sz="2400" i="1" u="sng" dirty="0">
                <a:latin typeface="Georgia" panose="02040502050405020303" pitchFamily="18" charset="0"/>
              </a:rPr>
              <a:t>all times </a:t>
            </a:r>
            <a:r>
              <a:rPr lang="en-US" sz="2400" i="1" dirty="0">
                <a:latin typeface="Georgia" panose="02040502050405020303" pitchFamily="18" charset="0"/>
              </a:rPr>
              <a:t>have physical, social, and economic access to </a:t>
            </a:r>
            <a:r>
              <a:rPr lang="en-US" sz="2400" i="1" u="sng" dirty="0">
                <a:latin typeface="Georgia" panose="02040502050405020303" pitchFamily="18" charset="0"/>
              </a:rPr>
              <a:t>sufficient, safe and nutritious food </a:t>
            </a:r>
            <a:r>
              <a:rPr lang="en-US" sz="2400" i="1" dirty="0">
                <a:latin typeface="Georgia" panose="02040502050405020303" pitchFamily="18" charset="0"/>
              </a:rPr>
              <a:t>that meets their dietary needs and food preferences </a:t>
            </a:r>
            <a:r>
              <a:rPr lang="en-US" sz="2400" i="1" u="sng" dirty="0">
                <a:latin typeface="Georgia" panose="02040502050405020303" pitchFamily="18" charset="0"/>
              </a:rPr>
              <a:t>for an active and healthy life</a:t>
            </a:r>
            <a:r>
              <a:rPr lang="en-US" sz="2400" dirty="0">
                <a:latin typeface="Georgia" panose="02040502050405020303" pitchFamily="18" charset="0"/>
              </a:rPr>
              <a:t>” </a:t>
            </a:r>
          </a:p>
          <a:p>
            <a:pPr algn="ctr"/>
            <a:endParaRPr lang="en-US" sz="2400" dirty="0">
              <a:latin typeface="Georgia" panose="02040502050405020303" pitchFamily="18" charset="0"/>
            </a:endParaRPr>
          </a:p>
          <a:p>
            <a:pPr algn="ctr"/>
            <a:r>
              <a:rPr lang="en-US" sz="2400" dirty="0">
                <a:latin typeface="Georgia" panose="02040502050405020303" pitchFamily="18" charset="0"/>
              </a:rPr>
              <a:t>(1996 World Food Summit definition, emphasis added)</a:t>
            </a:r>
          </a:p>
        </p:txBody>
      </p:sp>
      <p:pic>
        <p:nvPicPr>
          <p:cNvPr id="7" name="Picture 6">
            <a:extLst>
              <a:ext uri="{FF2B5EF4-FFF2-40B4-BE49-F238E27FC236}">
                <a16:creationId xmlns:a16="http://schemas.microsoft.com/office/drawing/2014/main" id="{A1BC3F62-A5C6-4ACB-B0B0-8D71A2F513FE}"/>
              </a:ext>
            </a:extLst>
          </p:cNvPr>
          <p:cNvPicPr>
            <a:picLocks noChangeAspect="1"/>
          </p:cNvPicPr>
          <p:nvPr/>
        </p:nvPicPr>
        <p:blipFill>
          <a:blip r:embed="rId3"/>
          <a:stretch>
            <a:fillRect/>
          </a:stretch>
        </p:blipFill>
        <p:spPr>
          <a:xfrm>
            <a:off x="5410200" y="2043894"/>
            <a:ext cx="3524250" cy="4661706"/>
          </a:xfrm>
          <a:prstGeom prst="rect">
            <a:avLst/>
          </a:prstGeom>
        </p:spPr>
      </p:pic>
    </p:spTree>
    <p:extLst>
      <p:ext uri="{BB962C8B-B14F-4D97-AF65-F5344CB8AC3E}">
        <p14:creationId xmlns:p14="http://schemas.microsoft.com/office/powerpoint/2010/main" val="801655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5" descr="cu_logo_sml_150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9A0BA46-6FEB-4FC7-A40C-21109DF964DC}"/>
              </a:ext>
            </a:extLst>
          </p:cNvPr>
          <p:cNvSpPr txBox="1"/>
          <p:nvPr/>
        </p:nvSpPr>
        <p:spPr>
          <a:xfrm>
            <a:off x="137548" y="1676400"/>
            <a:ext cx="8930252" cy="6063198"/>
          </a:xfrm>
          <a:prstGeom prst="rect">
            <a:avLst/>
          </a:prstGeom>
          <a:noFill/>
        </p:spPr>
        <p:txBody>
          <a:bodyPr wrap="square" rtlCol="0">
            <a:spAutoFit/>
          </a:bodyPr>
          <a:lstStyle/>
          <a:p>
            <a:r>
              <a:rPr lang="en-US" sz="2400" b="1" u="sng" dirty="0">
                <a:latin typeface="Georgia" pitchFamily="18" charset="0"/>
              </a:rPr>
              <a:t>2. Conflict:</a:t>
            </a:r>
            <a:r>
              <a:rPr lang="en-US" sz="2400" dirty="0">
                <a:latin typeface="Georgia" pitchFamily="18" charset="0"/>
              </a:rPr>
              <a:t> Over past 2 decades, </a:t>
            </a:r>
            <a:r>
              <a:rPr lang="en-US" sz="2400" b="1" dirty="0">
                <a:latin typeface="Georgia" pitchFamily="18" charset="0"/>
              </a:rPr>
              <a:t>conflict-affected</a:t>
            </a:r>
            <a:r>
              <a:rPr lang="en-US" sz="2400" dirty="0">
                <a:latin typeface="Georgia" pitchFamily="18" charset="0"/>
              </a:rPr>
              <a:t> countries’ share of stunted children grew from </a:t>
            </a:r>
            <a:r>
              <a:rPr lang="en-US" sz="2400" b="1" dirty="0">
                <a:latin typeface="Georgia" pitchFamily="18" charset="0"/>
              </a:rPr>
              <a:t>46% to 79%</a:t>
            </a:r>
            <a:r>
              <a:rPr lang="en-US" sz="2400" dirty="0">
                <a:latin typeface="Georgia" pitchFamily="18" charset="0"/>
              </a:rPr>
              <a:t> </a:t>
            </a:r>
            <a:r>
              <a:rPr lang="en-US" dirty="0">
                <a:latin typeface="Georgia" pitchFamily="18" charset="0"/>
              </a:rPr>
              <a:t>(FAO et al. 2017)</a:t>
            </a:r>
            <a:r>
              <a:rPr lang="en-US" sz="2400" dirty="0">
                <a:latin typeface="Georgia" pitchFamily="18" charset="0"/>
              </a:rPr>
              <a:t>. A record </a:t>
            </a:r>
            <a:r>
              <a:rPr lang="en-US" sz="2400" b="1" dirty="0">
                <a:latin typeface="Georgia" pitchFamily="18" charset="0"/>
              </a:rPr>
              <a:t>~71mn forcibly displaced </a:t>
            </a:r>
            <a:r>
              <a:rPr lang="en-US" sz="2400" dirty="0">
                <a:latin typeface="Georgia" pitchFamily="18" charset="0"/>
              </a:rPr>
              <a:t>people globally now. And strong relationship between temp, drought and conflict </a:t>
            </a:r>
            <a:r>
              <a:rPr lang="en-US" dirty="0">
                <a:latin typeface="Georgia" pitchFamily="18" charset="0"/>
              </a:rPr>
              <a:t>(Hsiang et al. 2013; von </a:t>
            </a:r>
            <a:r>
              <a:rPr lang="en-US" dirty="0" err="1">
                <a:latin typeface="Georgia" pitchFamily="18" charset="0"/>
              </a:rPr>
              <a:t>Uexkul</a:t>
            </a:r>
            <a:r>
              <a:rPr lang="en-US" dirty="0">
                <a:latin typeface="Georgia" pitchFamily="18" charset="0"/>
              </a:rPr>
              <a:t> et al. 2016)</a:t>
            </a:r>
            <a:r>
              <a:rPr lang="en-US" sz="2400" dirty="0">
                <a:latin typeface="Georgia" pitchFamily="18" charset="0"/>
              </a:rPr>
              <a:t>. </a:t>
            </a:r>
          </a:p>
          <a:p>
            <a:r>
              <a:rPr lang="en-US" sz="2400" dirty="0">
                <a:latin typeface="Georgia" pitchFamily="18" charset="0"/>
              </a:rPr>
              <a:t>				    </a:t>
            </a:r>
          </a:p>
          <a:p>
            <a:endParaRPr lang="en-US" sz="2400" b="1" dirty="0">
              <a:latin typeface="Georgia" pitchFamily="18" charset="0"/>
            </a:endParaRPr>
          </a:p>
          <a:p>
            <a:endParaRPr lang="en-US" sz="2400" b="1" dirty="0">
              <a:latin typeface="Georgia" pitchFamily="18" charset="0"/>
            </a:endParaRPr>
          </a:p>
          <a:p>
            <a:endParaRPr lang="en-US" sz="2400" b="1" dirty="0">
              <a:latin typeface="Georgia" pitchFamily="18" charset="0"/>
            </a:endParaRPr>
          </a:p>
          <a:p>
            <a:endParaRPr lang="en-US" sz="2400" b="1" dirty="0">
              <a:latin typeface="Georgia" pitchFamily="18" charset="0"/>
            </a:endParaRPr>
          </a:p>
          <a:p>
            <a:endParaRPr lang="en-US" sz="2400" b="1" dirty="0">
              <a:latin typeface="Georgia" pitchFamily="18" charset="0"/>
            </a:endParaRPr>
          </a:p>
          <a:p>
            <a:r>
              <a:rPr lang="en-US" sz="2400" b="1" dirty="0">
                <a:latin typeface="Georgia" pitchFamily="18" charset="0"/>
              </a:rPr>
              <a:t>Reducing undernutrition is now less about agri-food systems than about humanitarian response, conflict resolution, and climate change mitigation. </a:t>
            </a:r>
          </a:p>
          <a:p>
            <a:endParaRPr lang="en-US" sz="2400" b="1" dirty="0">
              <a:latin typeface="Georgia" pitchFamily="18" charset="0"/>
            </a:endParaRPr>
          </a:p>
          <a:p>
            <a:endParaRPr lang="en-US" sz="2800" dirty="0">
              <a:latin typeface="Georgia" pitchFamily="18" charset="0"/>
            </a:endParaRPr>
          </a:p>
        </p:txBody>
      </p:sp>
      <p:pic>
        <p:nvPicPr>
          <p:cNvPr id="8" name="Picture 7">
            <a:extLst>
              <a:ext uri="{FF2B5EF4-FFF2-40B4-BE49-F238E27FC236}">
                <a16:creationId xmlns:a16="http://schemas.microsoft.com/office/drawing/2014/main" id="{7E2781E1-15DF-4DC2-9BC1-0F37CD072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731" y="4009193"/>
            <a:ext cx="4969985" cy="1219200"/>
          </a:xfrm>
          <a:prstGeom prst="rect">
            <a:avLst/>
          </a:prstGeom>
        </p:spPr>
      </p:pic>
      <p:pic>
        <p:nvPicPr>
          <p:cNvPr id="3" name="Picture 2">
            <a:extLst>
              <a:ext uri="{FF2B5EF4-FFF2-40B4-BE49-F238E27FC236}">
                <a16:creationId xmlns:a16="http://schemas.microsoft.com/office/drawing/2014/main" id="{1BA4304E-F661-4FD6-82DB-E2322B3A0499}"/>
              </a:ext>
            </a:extLst>
          </p:cNvPr>
          <p:cNvPicPr>
            <a:picLocks noChangeAspect="1"/>
          </p:cNvPicPr>
          <p:nvPr/>
        </p:nvPicPr>
        <p:blipFill>
          <a:blip r:embed="rId4"/>
          <a:stretch>
            <a:fillRect/>
          </a:stretch>
        </p:blipFill>
        <p:spPr>
          <a:xfrm>
            <a:off x="1" y="3856793"/>
            <a:ext cx="3962400" cy="1553407"/>
          </a:xfrm>
          <a:prstGeom prst="rect">
            <a:avLst/>
          </a:prstGeom>
        </p:spPr>
      </p:pic>
      <p:sp>
        <p:nvSpPr>
          <p:cNvPr id="9" name="Title 5">
            <a:extLst>
              <a:ext uri="{FF2B5EF4-FFF2-40B4-BE49-F238E27FC236}">
                <a16:creationId xmlns:a16="http://schemas.microsoft.com/office/drawing/2014/main" id="{6DAF4891-60EC-4210-98C3-21A33628C67C}"/>
              </a:ext>
            </a:extLst>
          </p:cNvPr>
          <p:cNvSpPr txBox="1">
            <a:spLocks/>
          </p:cNvSpPr>
          <p:nvPr/>
        </p:nvSpPr>
        <p:spPr bwMode="auto">
          <a:xfrm>
            <a:off x="3200400" y="95244"/>
            <a:ext cx="5953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Today’s challenges</a:t>
            </a:r>
          </a:p>
        </p:txBody>
      </p:sp>
      <p:sp>
        <p:nvSpPr>
          <p:cNvPr id="11" name="Rectangle 3">
            <a:extLst>
              <a:ext uri="{FF2B5EF4-FFF2-40B4-BE49-F238E27FC236}">
                <a16:creationId xmlns:a16="http://schemas.microsoft.com/office/drawing/2014/main" id="{A5A8C169-A6E6-482C-8112-1C6FC9C4F754}"/>
              </a:ext>
            </a:extLst>
          </p:cNvPr>
          <p:cNvSpPr>
            <a:spLocks noGrp="1" noChangeArrowheads="1"/>
          </p:cNvSpPr>
          <p:nvPr>
            <p:ph type="body" sz="half" idx="1"/>
          </p:nvPr>
        </p:nvSpPr>
        <p:spPr>
          <a:xfrm>
            <a:off x="1" y="1066800"/>
            <a:ext cx="9144000" cy="609600"/>
          </a:xfrm>
        </p:spPr>
        <p:txBody>
          <a:bodyPr rtlCol="0">
            <a:normAutofit fontScale="47500" lnSpcReduction="20000"/>
          </a:bodyPr>
          <a:lstStyle/>
          <a:p>
            <a:pPr marL="0" indent="0" eaLnBrk="1" fontAlgn="auto" hangingPunct="1">
              <a:lnSpc>
                <a:spcPct val="120000"/>
              </a:lnSpc>
              <a:spcBef>
                <a:spcPts val="0"/>
              </a:spcBef>
              <a:spcAft>
                <a:spcPts val="0"/>
              </a:spcAft>
              <a:buFontTx/>
              <a:buNone/>
              <a:defRPr/>
            </a:pPr>
            <a:r>
              <a:rPr lang="en-US" sz="5100" b="1" dirty="0">
                <a:latin typeface="Georgia" pitchFamily="18" charset="0"/>
              </a:rPr>
              <a:t>Undernutrition still, but increasingly focused where:</a:t>
            </a:r>
          </a:p>
          <a:p>
            <a:pPr eaLnBrk="1" fontAlgn="auto" hangingPunct="1">
              <a:lnSpc>
                <a:spcPct val="120000"/>
              </a:lnSpc>
              <a:spcBef>
                <a:spcPts val="0"/>
              </a:spcBef>
              <a:spcAft>
                <a:spcPts val="0"/>
              </a:spcAft>
              <a:buFontTx/>
              <a:buNone/>
              <a:defRPr/>
            </a:pPr>
            <a:endParaRPr lang="en-US" sz="2400" dirty="0">
              <a:latin typeface="Georgia" pitchFamily="18" charset="0"/>
            </a:endParaRPr>
          </a:p>
        </p:txBody>
      </p:sp>
    </p:spTree>
    <p:extLst>
      <p:ext uri="{BB962C8B-B14F-4D97-AF65-F5344CB8AC3E}">
        <p14:creationId xmlns:p14="http://schemas.microsoft.com/office/powerpoint/2010/main" val="3801448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6177FF-CB23-4D5C-8638-AC7159A19909}"/>
              </a:ext>
            </a:extLst>
          </p:cNvPr>
          <p:cNvSpPr txBox="1"/>
          <p:nvPr/>
        </p:nvSpPr>
        <p:spPr>
          <a:xfrm>
            <a:off x="266700" y="1080920"/>
            <a:ext cx="8648700" cy="5262979"/>
          </a:xfrm>
          <a:prstGeom prst="rect">
            <a:avLst/>
          </a:prstGeom>
          <a:noFill/>
        </p:spPr>
        <p:txBody>
          <a:bodyPr wrap="square" rtlCol="0">
            <a:spAutoFit/>
          </a:bodyPr>
          <a:lstStyle/>
          <a:p>
            <a:pPr algn="ctr"/>
            <a:r>
              <a:rPr lang="en-US" sz="2400" b="1" dirty="0">
                <a:latin typeface="Georgia" pitchFamily="18" charset="0"/>
              </a:rPr>
              <a:t>Priorities for agri-food systems innovations</a:t>
            </a:r>
          </a:p>
          <a:p>
            <a:pPr algn="ctr"/>
            <a:endParaRPr lang="en-US" sz="2400" b="1" dirty="0">
              <a:latin typeface="Georgia" pitchFamily="18" charset="0"/>
            </a:endParaRPr>
          </a:p>
          <a:p>
            <a:pPr algn="ctr"/>
            <a:endParaRPr lang="en-US" sz="2400" b="1" dirty="0">
              <a:latin typeface="Georgia" pitchFamily="18" charset="0"/>
            </a:endParaRPr>
          </a:p>
          <a:p>
            <a:pPr marL="457200" indent="-457200">
              <a:buFont typeface="+mj-lt"/>
              <a:buAutoNum type="arabicPeriod"/>
            </a:pPr>
            <a:r>
              <a:rPr lang="en-US" sz="2400" b="1" dirty="0">
                <a:latin typeface="Georgia" pitchFamily="18" charset="0"/>
              </a:rPr>
              <a:t>Africa (and </a:t>
            </a:r>
            <a:r>
              <a:rPr lang="en-US" sz="2400" b="1" dirty="0" err="1">
                <a:latin typeface="Georgia" pitchFamily="18" charset="0"/>
              </a:rPr>
              <a:t>S.Asia</a:t>
            </a:r>
            <a:r>
              <a:rPr lang="en-US" sz="2400" b="1" dirty="0">
                <a:latin typeface="Georgia" pitchFamily="18" charset="0"/>
              </a:rPr>
              <a:t>)</a:t>
            </a:r>
          </a:p>
          <a:p>
            <a:pPr marL="457200" indent="-457200">
              <a:buFont typeface="+mj-lt"/>
              <a:buAutoNum type="arabicPeriod"/>
            </a:pPr>
            <a:endParaRPr lang="en-US" sz="2400" b="1" dirty="0">
              <a:latin typeface="Georgia" pitchFamily="18" charset="0"/>
            </a:endParaRPr>
          </a:p>
          <a:p>
            <a:pPr marL="457200" indent="-457200">
              <a:buFont typeface="+mj-lt"/>
              <a:buAutoNum type="arabicPeriod"/>
            </a:pPr>
            <a:r>
              <a:rPr lang="en-US" sz="2400" b="1" dirty="0">
                <a:latin typeface="Georgia" pitchFamily="18" charset="0"/>
              </a:rPr>
              <a:t>Healthy diets, not expanding calorie supply</a:t>
            </a:r>
          </a:p>
          <a:p>
            <a:pPr marL="457200" indent="-457200">
              <a:buFont typeface="+mj-lt"/>
              <a:buAutoNum type="arabicPeriod"/>
            </a:pPr>
            <a:endParaRPr lang="en-US" sz="2400" b="1" dirty="0">
              <a:latin typeface="Georgia" pitchFamily="18" charset="0"/>
            </a:endParaRPr>
          </a:p>
          <a:p>
            <a:pPr marL="457200" indent="-457200">
              <a:buFont typeface="+mj-lt"/>
              <a:buAutoNum type="arabicPeriod"/>
            </a:pPr>
            <a:r>
              <a:rPr lang="en-US" sz="2400" b="1" dirty="0">
                <a:latin typeface="Georgia" pitchFamily="18" charset="0"/>
              </a:rPr>
              <a:t>De-risking food systems</a:t>
            </a:r>
          </a:p>
          <a:p>
            <a:pPr marL="457200" indent="-457200">
              <a:buFont typeface="+mj-lt"/>
              <a:buAutoNum type="arabicPeriod"/>
            </a:pPr>
            <a:endParaRPr lang="en-US" sz="2400" b="1" dirty="0">
              <a:latin typeface="Georgia" pitchFamily="18" charset="0"/>
            </a:endParaRPr>
          </a:p>
          <a:p>
            <a:pPr marL="457200" indent="-457200">
              <a:buFont typeface="+mj-lt"/>
              <a:buAutoNum type="arabicPeriod"/>
            </a:pPr>
            <a:r>
              <a:rPr lang="en-US" sz="2400" b="1" dirty="0">
                <a:latin typeface="Georgia" pitchFamily="18" charset="0"/>
              </a:rPr>
              <a:t>De-agrarianizing food system</a:t>
            </a:r>
          </a:p>
          <a:p>
            <a:pPr marL="457200" indent="-457200">
              <a:buFont typeface="+mj-lt"/>
              <a:buAutoNum type="arabicPeriod"/>
            </a:pPr>
            <a:endParaRPr lang="en-US" sz="2400" b="1" dirty="0">
              <a:latin typeface="Georgia" pitchFamily="18" charset="0"/>
            </a:endParaRPr>
          </a:p>
          <a:p>
            <a:pPr marL="457200" indent="-457200">
              <a:buFont typeface="+mj-lt"/>
              <a:buAutoNum type="arabicPeriod"/>
            </a:pPr>
            <a:r>
              <a:rPr lang="en-US" sz="2400" b="1" dirty="0">
                <a:latin typeface="Georgia" pitchFamily="18" charset="0"/>
              </a:rPr>
              <a:t>Respect planetary boundaries: climate, water, soils</a:t>
            </a:r>
          </a:p>
          <a:p>
            <a:pPr marL="457200" indent="-457200">
              <a:buFont typeface="+mj-lt"/>
              <a:buAutoNum type="arabicPeriod"/>
            </a:pPr>
            <a:endParaRPr lang="en-US" sz="2400" b="1" dirty="0">
              <a:latin typeface="Georgia" pitchFamily="18" charset="0"/>
            </a:endParaRPr>
          </a:p>
          <a:p>
            <a:pPr marL="457200" indent="-457200">
              <a:buFont typeface="+mj-lt"/>
              <a:buAutoNum type="arabicPeriod"/>
            </a:pPr>
            <a:r>
              <a:rPr lang="en-US" sz="2400" b="1" dirty="0">
                <a:latin typeface="Georgia" pitchFamily="18" charset="0"/>
              </a:rPr>
              <a:t>Policies, institutions, culture as crucial as tech</a:t>
            </a:r>
          </a:p>
        </p:txBody>
      </p:sp>
      <p:pic>
        <p:nvPicPr>
          <p:cNvPr id="10" name="Picture 5" descr="cu_logo_sml_150_ppt">
            <a:extLst>
              <a:ext uri="{FF2B5EF4-FFF2-40B4-BE49-F238E27FC236}">
                <a16:creationId xmlns:a16="http://schemas.microsoft.com/office/drawing/2014/main" id="{8514DE41-190D-455C-BF1E-1F2FCCD52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5">
            <a:extLst>
              <a:ext uri="{FF2B5EF4-FFF2-40B4-BE49-F238E27FC236}">
                <a16:creationId xmlns:a16="http://schemas.microsoft.com/office/drawing/2014/main" id="{DED7815A-A51B-40A7-A381-85BA2DEA42C8}"/>
              </a:ext>
            </a:extLst>
          </p:cNvPr>
          <p:cNvSpPr txBox="1">
            <a:spLocks/>
          </p:cNvSpPr>
          <p:nvPr/>
        </p:nvSpPr>
        <p:spPr bwMode="auto">
          <a:xfrm>
            <a:off x="3200400" y="95244"/>
            <a:ext cx="5953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Today’s challenges</a:t>
            </a:r>
          </a:p>
        </p:txBody>
      </p:sp>
    </p:spTree>
    <p:extLst>
      <p:ext uri="{BB962C8B-B14F-4D97-AF65-F5344CB8AC3E}">
        <p14:creationId xmlns:p14="http://schemas.microsoft.com/office/powerpoint/2010/main" val="41605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698" y="1224264"/>
            <a:ext cx="8763000" cy="3276600"/>
          </a:xfrm>
        </p:spPr>
        <p:txBody>
          <a:bodyPr anchor="t">
            <a:normAutofit fontScale="90000"/>
          </a:bodyPr>
          <a:lstStyle/>
          <a:p>
            <a:pPr algn="l"/>
            <a:r>
              <a:rPr lang="en-US" sz="2400" b="1" dirty="0">
                <a:latin typeface="Georgia" pitchFamily="18" charset="0"/>
              </a:rPr>
              <a:t>&gt;70% food demand growth will occur in Africa/South Asia due to population and income growth plus urbanization.</a:t>
            </a:r>
            <a:br>
              <a:rPr lang="en-US" sz="2400" b="1" dirty="0">
                <a:latin typeface="Georgia" pitchFamily="18" charset="0"/>
              </a:rPr>
            </a:br>
            <a:br>
              <a:rPr lang="en-US" sz="2400" b="1" dirty="0">
                <a:latin typeface="Georgia" pitchFamily="18" charset="0"/>
              </a:rPr>
            </a:br>
            <a:r>
              <a:rPr lang="en-US" sz="2400" b="1" dirty="0">
                <a:latin typeface="Georgia" pitchFamily="18" charset="0"/>
              </a:rPr>
              <a:t>2070 UN pop projections </a:t>
            </a:r>
            <a:r>
              <a:rPr lang="en-US" sz="2400" dirty="0">
                <a:latin typeface="Georgia" panose="02040502050405020303" pitchFamily="18" charset="0"/>
              </a:rPr>
              <a:t>(Limited scope to change path):</a:t>
            </a:r>
            <a:br>
              <a:rPr lang="en-US" sz="2400" dirty="0">
                <a:latin typeface="Georgia" panose="02040502050405020303" pitchFamily="18" charset="0"/>
              </a:rPr>
            </a:br>
            <a:r>
              <a:rPr lang="en-US" sz="2400" dirty="0">
                <a:latin typeface="Georgia" panose="02040502050405020303" pitchFamily="18" charset="0"/>
              </a:rPr>
              <a:t>~10.5bn (±0.75) total population</a:t>
            </a:r>
            <a:br>
              <a:rPr lang="en-US" sz="2400" dirty="0">
                <a:latin typeface="Georgia" panose="02040502050405020303" pitchFamily="18" charset="0"/>
              </a:rPr>
            </a:br>
            <a:r>
              <a:rPr lang="en-US" sz="2400" dirty="0">
                <a:latin typeface="Georgia" panose="02040502050405020303" pitchFamily="18" charset="0"/>
              </a:rPr>
              <a:t>~5.2 bn in Asia (falling, 2020=4.6)	</a:t>
            </a:r>
            <a:br>
              <a:rPr lang="en-US" sz="2400" dirty="0">
                <a:latin typeface="Georgia" panose="02040502050405020303" pitchFamily="18" charset="0"/>
              </a:rPr>
            </a:br>
            <a:r>
              <a:rPr lang="en-US" sz="2400" dirty="0">
                <a:latin typeface="Georgia" panose="02040502050405020303" pitchFamily="18" charset="0"/>
              </a:rPr>
              <a:t>~3.3 bn in Africa (growing, 2020=1.3)</a:t>
            </a:r>
            <a:br>
              <a:rPr lang="en-US" sz="2400" dirty="0">
                <a:latin typeface="Georgia" panose="02040502050405020303" pitchFamily="18" charset="0"/>
              </a:rPr>
            </a:br>
            <a:r>
              <a:rPr lang="en-US" sz="2400" dirty="0">
                <a:latin typeface="Georgia" panose="02040502050405020303" pitchFamily="18" charset="0"/>
              </a:rPr>
              <a:t>~1.3 bn in HICs (falling, 2020=1.2)</a:t>
            </a:r>
            <a:br>
              <a:rPr lang="en-US" sz="2700" dirty="0">
                <a:latin typeface="Georgia" panose="02040502050405020303" pitchFamily="18" charset="0"/>
              </a:rPr>
            </a:br>
            <a:br>
              <a:rPr lang="en-US" sz="2700" dirty="0">
                <a:latin typeface="Georgia" panose="02040502050405020303" pitchFamily="18" charset="0"/>
              </a:rPr>
            </a:br>
            <a:endParaRPr lang="en-US" sz="2700" dirty="0">
              <a:latin typeface="Georgia" panose="02040502050405020303" pitchFamily="18" charset="0"/>
            </a:endParaRPr>
          </a:p>
        </p:txBody>
      </p:sp>
      <p:pic>
        <p:nvPicPr>
          <p:cNvPr id="3" name="Picture 2">
            <a:extLst>
              <a:ext uri="{FF2B5EF4-FFF2-40B4-BE49-F238E27FC236}">
                <a16:creationId xmlns:a16="http://schemas.microsoft.com/office/drawing/2014/main" id="{4794AEE1-F41D-47B3-9D06-674B7C2F7321}"/>
              </a:ext>
            </a:extLst>
          </p:cNvPr>
          <p:cNvPicPr>
            <a:picLocks noChangeAspect="1"/>
          </p:cNvPicPr>
          <p:nvPr/>
        </p:nvPicPr>
        <p:blipFill>
          <a:blip r:embed="rId2"/>
          <a:stretch>
            <a:fillRect/>
          </a:stretch>
        </p:blipFill>
        <p:spPr>
          <a:xfrm>
            <a:off x="4800600" y="3672180"/>
            <a:ext cx="4343400" cy="3185819"/>
          </a:xfrm>
          <a:prstGeom prst="rect">
            <a:avLst/>
          </a:prstGeom>
        </p:spPr>
      </p:pic>
      <p:pic>
        <p:nvPicPr>
          <p:cNvPr id="10" name="Picture 5" descr="cu_logo_sml_150_ppt">
            <a:extLst>
              <a:ext uri="{FF2B5EF4-FFF2-40B4-BE49-F238E27FC236}">
                <a16:creationId xmlns:a16="http://schemas.microsoft.com/office/drawing/2014/main" id="{8514DE41-190D-455C-BF1E-1F2FCCD52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5">
            <a:extLst>
              <a:ext uri="{FF2B5EF4-FFF2-40B4-BE49-F238E27FC236}">
                <a16:creationId xmlns:a16="http://schemas.microsoft.com/office/drawing/2014/main" id="{BDF232A7-A5EC-41CB-85F7-0F953A41E894}"/>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 Africa (and S. Asia)</a:t>
            </a:r>
          </a:p>
        </p:txBody>
      </p:sp>
    </p:spTree>
    <p:extLst>
      <p:ext uri="{BB962C8B-B14F-4D97-AF65-F5344CB8AC3E}">
        <p14:creationId xmlns:p14="http://schemas.microsoft.com/office/powerpoint/2010/main" val="546032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10" name="TextBox 9"/>
          <p:cNvSpPr txBox="1"/>
          <p:nvPr/>
        </p:nvSpPr>
        <p:spPr>
          <a:xfrm>
            <a:off x="354117" y="1828800"/>
            <a:ext cx="8777851" cy="1261884"/>
          </a:xfrm>
          <a:prstGeom prst="rect">
            <a:avLst/>
          </a:prstGeom>
          <a:noFill/>
        </p:spPr>
        <p:txBody>
          <a:bodyPr wrap="square" rtlCol="0">
            <a:spAutoFit/>
          </a:bodyPr>
          <a:lstStyle/>
          <a:p>
            <a:r>
              <a:rPr lang="en-US" sz="2400" b="1" dirty="0">
                <a:latin typeface="Georgia" pitchFamily="18" charset="0"/>
              </a:rPr>
              <a:t>Cannot rely on trade because 70-80% of food is consumed within country where feedstock is grown. </a:t>
            </a:r>
            <a:endParaRPr lang="en-US" sz="2800" b="1" dirty="0">
              <a:latin typeface="Georgia" pitchFamily="18" charset="0"/>
            </a:endParaRPr>
          </a:p>
          <a:p>
            <a:endParaRPr lang="en-US" sz="2800" dirty="0">
              <a:latin typeface="Georgia" pitchFamily="18" charset="0"/>
            </a:endParaRPr>
          </a:p>
        </p:txBody>
      </p:sp>
      <p:pic>
        <p:nvPicPr>
          <p:cNvPr id="7" name="Picture 6">
            <a:extLst>
              <a:ext uri="{FF2B5EF4-FFF2-40B4-BE49-F238E27FC236}">
                <a16:creationId xmlns:a16="http://schemas.microsoft.com/office/drawing/2014/main" id="{1E53DDA4-D0C2-4378-A039-532AB2A3DD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66" t="2500" r="3334" b="5000"/>
          <a:stretch/>
        </p:blipFill>
        <p:spPr>
          <a:xfrm>
            <a:off x="457200" y="3479438"/>
            <a:ext cx="3176509" cy="2117673"/>
          </a:xfrm>
          <a:prstGeom prst="rect">
            <a:avLst/>
          </a:prstGeom>
        </p:spPr>
      </p:pic>
      <p:pic>
        <p:nvPicPr>
          <p:cNvPr id="11" name="Picture 10">
            <a:extLst>
              <a:ext uri="{FF2B5EF4-FFF2-40B4-BE49-F238E27FC236}">
                <a16:creationId xmlns:a16="http://schemas.microsoft.com/office/drawing/2014/main" id="{9FF27173-B646-4353-9B21-DF68A04A6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32" t="3670" r="1440" b="2579"/>
          <a:stretch/>
        </p:blipFill>
        <p:spPr>
          <a:xfrm>
            <a:off x="5279530" y="3474442"/>
            <a:ext cx="3574427" cy="2316758"/>
          </a:xfrm>
          <a:prstGeom prst="rect">
            <a:avLst/>
          </a:prstGeom>
        </p:spPr>
      </p:pic>
      <p:pic>
        <p:nvPicPr>
          <p:cNvPr id="13" name="Picture 12">
            <a:extLst>
              <a:ext uri="{FF2B5EF4-FFF2-40B4-BE49-F238E27FC236}">
                <a16:creationId xmlns:a16="http://schemas.microsoft.com/office/drawing/2014/main" id="{F65638CB-9785-4CAC-869F-F3D3BD437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4573794"/>
            <a:ext cx="4143846" cy="2089334"/>
          </a:xfrm>
          <a:prstGeom prst="rect">
            <a:avLst/>
          </a:prstGeom>
        </p:spPr>
      </p:pic>
      <p:sp>
        <p:nvSpPr>
          <p:cNvPr id="14" name="TextBox 13">
            <a:extLst>
              <a:ext uri="{FF2B5EF4-FFF2-40B4-BE49-F238E27FC236}">
                <a16:creationId xmlns:a16="http://schemas.microsoft.com/office/drawing/2014/main" id="{E78C1804-2710-41A9-A7D5-A084A4C9F8B7}"/>
              </a:ext>
            </a:extLst>
          </p:cNvPr>
          <p:cNvSpPr txBox="1"/>
          <p:nvPr/>
        </p:nvSpPr>
        <p:spPr>
          <a:xfrm>
            <a:off x="5628807" y="6577779"/>
            <a:ext cx="3515193" cy="307777"/>
          </a:xfrm>
          <a:prstGeom prst="rect">
            <a:avLst/>
          </a:prstGeom>
          <a:noFill/>
        </p:spPr>
        <p:txBody>
          <a:bodyPr wrap="square" rtlCol="0">
            <a:spAutoFit/>
          </a:bodyPr>
          <a:lstStyle/>
          <a:p>
            <a:r>
              <a:rPr lang="en-US" sz="1400" dirty="0">
                <a:latin typeface="Georgia" panose="02040502050405020303" pitchFamily="18" charset="0"/>
              </a:rPr>
              <a:t>Store photo credit: Business Daily Africa</a:t>
            </a:r>
          </a:p>
        </p:txBody>
      </p:sp>
      <p:sp>
        <p:nvSpPr>
          <p:cNvPr id="16" name="Title 5">
            <a:extLst>
              <a:ext uri="{FF2B5EF4-FFF2-40B4-BE49-F238E27FC236}">
                <a16:creationId xmlns:a16="http://schemas.microsoft.com/office/drawing/2014/main" id="{DAB151A7-EFF8-432E-BA71-6A8E16ACBC68}"/>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Africa (and S. Asia)</a:t>
            </a:r>
          </a:p>
        </p:txBody>
      </p:sp>
    </p:spTree>
    <p:extLst>
      <p:ext uri="{BB962C8B-B14F-4D97-AF65-F5344CB8AC3E}">
        <p14:creationId xmlns:p14="http://schemas.microsoft.com/office/powerpoint/2010/main" val="3424215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275" y="1143000"/>
            <a:ext cx="8848725" cy="3276600"/>
          </a:xfrm>
        </p:spPr>
        <p:txBody>
          <a:bodyPr anchor="t">
            <a:normAutofit/>
          </a:bodyPr>
          <a:lstStyle/>
          <a:p>
            <a:pPr algn="l"/>
            <a:r>
              <a:rPr lang="en-US" sz="2400" b="1" dirty="0">
                <a:latin typeface="Georgia" panose="02040502050405020303" pitchFamily="18" charset="0"/>
              </a:rPr>
              <a:t>Huge productivity gaps between world regions. Both need and opportunity to boost food production</a:t>
            </a:r>
          </a:p>
        </p:txBody>
      </p:sp>
      <p:grpSp>
        <p:nvGrpSpPr>
          <p:cNvPr id="7" name="Group 6">
            <a:extLst>
              <a:ext uri="{FF2B5EF4-FFF2-40B4-BE49-F238E27FC236}">
                <a16:creationId xmlns:a16="http://schemas.microsoft.com/office/drawing/2014/main" id="{CB2CA944-064E-4050-BFCE-7AAD8BA8D08F}"/>
              </a:ext>
            </a:extLst>
          </p:cNvPr>
          <p:cNvGrpSpPr/>
          <p:nvPr/>
        </p:nvGrpSpPr>
        <p:grpSpPr>
          <a:xfrm>
            <a:off x="2133600" y="2236390"/>
            <a:ext cx="5105400" cy="4391799"/>
            <a:chOff x="2057400" y="1828800"/>
            <a:chExt cx="5105400" cy="4391799"/>
          </a:xfrm>
        </p:grpSpPr>
        <p:pic>
          <p:nvPicPr>
            <p:cNvPr id="3" name="Picture 2">
              <a:extLst>
                <a:ext uri="{FF2B5EF4-FFF2-40B4-BE49-F238E27FC236}">
                  <a16:creationId xmlns:a16="http://schemas.microsoft.com/office/drawing/2014/main" id="{98C9EBA4-4121-4C9D-B54A-B6F5CA442AB9}"/>
                </a:ext>
              </a:extLst>
            </p:cNvPr>
            <p:cNvPicPr>
              <a:picLocks noChangeAspect="1"/>
            </p:cNvPicPr>
            <p:nvPr/>
          </p:nvPicPr>
          <p:blipFill>
            <a:blip r:embed="rId2"/>
            <a:stretch>
              <a:fillRect/>
            </a:stretch>
          </p:blipFill>
          <p:spPr>
            <a:xfrm>
              <a:off x="2057400" y="1828800"/>
              <a:ext cx="4895101" cy="4160160"/>
            </a:xfrm>
            <a:prstGeom prst="rect">
              <a:avLst/>
            </a:prstGeom>
          </p:spPr>
        </p:pic>
        <p:sp>
          <p:nvSpPr>
            <p:cNvPr id="9" name="TextBox 8">
              <a:extLst>
                <a:ext uri="{FF2B5EF4-FFF2-40B4-BE49-F238E27FC236}">
                  <a16:creationId xmlns:a16="http://schemas.microsoft.com/office/drawing/2014/main" id="{DED05630-9B47-44FD-A86D-C37BBB1C6335}"/>
                </a:ext>
              </a:extLst>
            </p:cNvPr>
            <p:cNvSpPr txBox="1"/>
            <p:nvPr/>
          </p:nvSpPr>
          <p:spPr>
            <a:xfrm>
              <a:off x="4953000" y="5943600"/>
              <a:ext cx="2209800" cy="276999"/>
            </a:xfrm>
            <a:prstGeom prst="rect">
              <a:avLst/>
            </a:prstGeom>
            <a:noFill/>
          </p:spPr>
          <p:txBody>
            <a:bodyPr wrap="square" rtlCol="0">
              <a:spAutoFit/>
            </a:bodyPr>
            <a:lstStyle/>
            <a:p>
              <a:r>
                <a:rPr lang="en-US" sz="1200" dirty="0">
                  <a:latin typeface="Georgia" panose="02040502050405020303" pitchFamily="18" charset="0"/>
                </a:rPr>
                <a:t>Source: </a:t>
              </a:r>
              <a:r>
                <a:rPr lang="en-US" sz="1200" dirty="0" err="1">
                  <a:latin typeface="Georgia" panose="02040502050405020303" pitchFamily="18" charset="0"/>
                </a:rPr>
                <a:t>Fuglie</a:t>
              </a:r>
              <a:r>
                <a:rPr lang="en-US" sz="1200" dirty="0">
                  <a:latin typeface="Georgia" panose="02040502050405020303" pitchFamily="18" charset="0"/>
                </a:rPr>
                <a:t> et al. 2019</a:t>
              </a:r>
            </a:p>
          </p:txBody>
        </p:sp>
      </p:grpSp>
      <p:pic>
        <p:nvPicPr>
          <p:cNvPr id="11" name="Picture 5" descr="cu_logo_sml_150_ppt">
            <a:extLst>
              <a:ext uri="{FF2B5EF4-FFF2-40B4-BE49-F238E27FC236}">
                <a16:creationId xmlns:a16="http://schemas.microsoft.com/office/drawing/2014/main" id="{2D9B0FF8-8EB2-47EE-8B66-10D801557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AA56E347-365B-40C7-80E2-2347D1AC60DD}"/>
              </a:ext>
            </a:extLst>
          </p:cNvPr>
          <p:cNvSpPr/>
          <p:nvPr/>
        </p:nvSpPr>
        <p:spPr>
          <a:xfrm>
            <a:off x="2891974" y="2971800"/>
            <a:ext cx="2137226"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5">
            <a:extLst>
              <a:ext uri="{FF2B5EF4-FFF2-40B4-BE49-F238E27FC236}">
                <a16:creationId xmlns:a16="http://schemas.microsoft.com/office/drawing/2014/main" id="{AE89D650-993E-411E-964D-52639F6E8AB1}"/>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Africa (and S. Asia)</a:t>
            </a:r>
          </a:p>
        </p:txBody>
      </p:sp>
    </p:spTree>
    <p:extLst>
      <p:ext uri="{BB962C8B-B14F-4D97-AF65-F5344CB8AC3E}">
        <p14:creationId xmlns:p14="http://schemas.microsoft.com/office/powerpoint/2010/main" val="221949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199" y="1066800"/>
            <a:ext cx="8991600" cy="5386090"/>
          </a:xfrm>
          <a:prstGeom prst="rect">
            <a:avLst/>
          </a:prstGeom>
          <a:noFill/>
        </p:spPr>
        <p:txBody>
          <a:bodyPr wrap="square" rtlCol="0">
            <a:spAutoFit/>
          </a:bodyPr>
          <a:lstStyle/>
          <a:p>
            <a:r>
              <a:rPr lang="en-US" sz="2400" b="1" dirty="0">
                <a:latin typeface="Georgia" panose="02040502050405020303" pitchFamily="18" charset="0"/>
              </a:rPr>
              <a:t>Need to focus on micronutrients (“hidden hunger”)</a:t>
            </a:r>
          </a:p>
          <a:p>
            <a:endParaRPr lang="en-US" sz="2400" dirty="0">
              <a:latin typeface="Georgia" panose="02040502050405020303" pitchFamily="18" charset="0"/>
            </a:endParaRPr>
          </a:p>
          <a:p>
            <a:r>
              <a:rPr lang="en-US" sz="2400" dirty="0">
                <a:latin typeface="Georgia" panose="02040502050405020303" pitchFamily="18" charset="0"/>
              </a:rPr>
              <a:t>- &gt;2.2 bn suffer iron- or vitamin B</a:t>
            </a:r>
            <a:r>
              <a:rPr lang="en-US" sz="2400" baseline="-25000" dirty="0">
                <a:latin typeface="Georgia" panose="02040502050405020303" pitchFamily="18" charset="0"/>
              </a:rPr>
              <a:t>12</a:t>
            </a:r>
            <a:r>
              <a:rPr lang="en-US" sz="2400" dirty="0">
                <a:latin typeface="Georgia" panose="02040502050405020303" pitchFamily="18" charset="0"/>
              </a:rPr>
              <a:t> deficiency anemia </a:t>
            </a:r>
          </a:p>
          <a:p>
            <a:r>
              <a:rPr lang="en-US" sz="2400" dirty="0">
                <a:latin typeface="Georgia" panose="02040502050405020303" pitchFamily="18" charset="0"/>
              </a:rPr>
              <a:t>	… and growing!</a:t>
            </a:r>
          </a:p>
          <a:p>
            <a:pPr marL="285750" indent="-285750">
              <a:buFontTx/>
              <a:buChar char="-"/>
            </a:pPr>
            <a:r>
              <a:rPr lang="en-US" sz="2400" dirty="0">
                <a:latin typeface="Georgia" panose="02040502050405020303" pitchFamily="18" charset="0"/>
              </a:rPr>
              <a:t>33/15% of pre-school age children/pregnant women at risk of  	vitamin A deficiency  </a:t>
            </a:r>
          </a:p>
          <a:p>
            <a:pPr marL="285750" indent="-285750">
              <a:buFontTx/>
              <a:buChar char="-"/>
            </a:pPr>
            <a:r>
              <a:rPr lang="en-US" sz="2400" dirty="0">
                <a:latin typeface="Georgia" panose="02040502050405020303" pitchFamily="18" charset="0"/>
              </a:rPr>
              <a:t>zinc deficiency prevalence 40-70% in low-income Asia/Africa</a:t>
            </a:r>
          </a:p>
          <a:p>
            <a:pPr marL="285750" indent="-285750">
              <a:buFontTx/>
              <a:buChar char="-"/>
            </a:pPr>
            <a:endParaRPr lang="en-US" sz="1600" dirty="0">
              <a:latin typeface="Georgia" panose="02040502050405020303" pitchFamily="18" charset="0"/>
            </a:endParaRPr>
          </a:p>
          <a:p>
            <a:pPr algn="r"/>
            <a:r>
              <a:rPr lang="en-US" sz="1600" dirty="0">
                <a:latin typeface="Georgia" panose="02040502050405020303" pitchFamily="18" charset="0"/>
              </a:rPr>
              <a:t>Sources: FAO et al. 2017; WHO 2008, 2009, Lopez et al. </a:t>
            </a:r>
            <a:r>
              <a:rPr lang="en-US" sz="1600" i="1" dirty="0">
                <a:latin typeface="Georgia" panose="02040502050405020303" pitchFamily="18" charset="0"/>
              </a:rPr>
              <a:t>Lancet</a:t>
            </a:r>
            <a:r>
              <a:rPr lang="en-US" sz="1600" dirty="0">
                <a:latin typeface="Georgia" panose="02040502050405020303" pitchFamily="18" charset="0"/>
              </a:rPr>
              <a:t> 2016.</a:t>
            </a:r>
          </a:p>
          <a:p>
            <a:endParaRPr lang="en-US" sz="2400" dirty="0">
              <a:latin typeface="Georgia" panose="02040502050405020303" pitchFamily="18" charset="0"/>
            </a:endParaRPr>
          </a:p>
          <a:p>
            <a:r>
              <a:rPr lang="en-US" sz="2400" dirty="0">
                <a:latin typeface="Georgia" panose="02040502050405020303" pitchFamily="18" charset="0"/>
              </a:rPr>
              <a:t>We lack rigorous estimates of pop deficient in ≥1 nutrient, likely </a:t>
            </a:r>
            <a:r>
              <a:rPr lang="en-US" sz="2400" b="1" dirty="0">
                <a:solidFill>
                  <a:srgbClr val="FF0000"/>
                </a:solidFill>
                <a:latin typeface="Georgia" panose="02040502050405020303" pitchFamily="18" charset="0"/>
              </a:rPr>
              <a:t>2.5-3.5 bn globally, 3-4x the number undernourished. </a:t>
            </a:r>
          </a:p>
          <a:p>
            <a:endParaRPr lang="en-US" sz="2400" b="1" dirty="0">
              <a:solidFill>
                <a:srgbClr val="FF0000"/>
              </a:solidFill>
              <a:latin typeface="Georgia" panose="02040502050405020303" pitchFamily="18" charset="0"/>
            </a:endParaRPr>
          </a:p>
          <a:p>
            <a:r>
              <a:rPr lang="en-US" sz="2400" b="1" dirty="0">
                <a:solidFill>
                  <a:srgbClr val="FF0000"/>
                </a:solidFill>
                <a:latin typeface="Georgia" panose="02040502050405020303" pitchFamily="18" charset="0"/>
              </a:rPr>
              <a:t>And &gt;2 bn globally are overweight/obese.</a:t>
            </a:r>
            <a:endParaRPr lang="en-US" sz="2400" dirty="0">
              <a:latin typeface="Georgia" panose="02040502050405020303" pitchFamily="18" charset="0"/>
            </a:endParaRPr>
          </a:p>
          <a:p>
            <a:endParaRPr lang="en-US" sz="2400" dirty="0">
              <a:latin typeface="Georgia" panose="02040502050405020303"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5" name="Title 5">
            <a:extLst>
              <a:ext uri="{FF2B5EF4-FFF2-40B4-BE49-F238E27FC236}">
                <a16:creationId xmlns:a16="http://schemas.microsoft.com/office/drawing/2014/main" id="{DBD72E1E-937D-4D75-8713-6E9105AD5BF2}"/>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Healthy diets</a:t>
            </a:r>
          </a:p>
        </p:txBody>
      </p:sp>
    </p:spTree>
    <p:extLst>
      <p:ext uri="{BB962C8B-B14F-4D97-AF65-F5344CB8AC3E}">
        <p14:creationId xmlns:p14="http://schemas.microsoft.com/office/powerpoint/2010/main" val="527875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0" y="1280362"/>
            <a:ext cx="8914197" cy="461665"/>
          </a:xfrm>
          <a:prstGeom prst="rect">
            <a:avLst/>
          </a:prstGeom>
          <a:noFill/>
        </p:spPr>
        <p:txBody>
          <a:bodyPr wrap="square" rtlCol="0">
            <a:spAutoFit/>
          </a:bodyPr>
          <a:lstStyle/>
          <a:p>
            <a:r>
              <a:rPr lang="en-US" sz="2400" b="1" dirty="0">
                <a:latin typeface="Georgia" pitchFamily="18" charset="0"/>
              </a:rPr>
              <a:t>Need sharp increase in R&amp;D for nutrient-rich foods</a:t>
            </a: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Healthy diets</a:t>
            </a:r>
          </a:p>
        </p:txBody>
      </p:sp>
      <p:pic>
        <p:nvPicPr>
          <p:cNvPr id="5" name="Picture 4">
            <a:extLst>
              <a:ext uri="{FF2B5EF4-FFF2-40B4-BE49-F238E27FC236}">
                <a16:creationId xmlns:a16="http://schemas.microsoft.com/office/drawing/2014/main" id="{D6EB7330-3570-4CF6-8E25-92576C03D01F}"/>
              </a:ext>
            </a:extLst>
          </p:cNvPr>
          <p:cNvPicPr>
            <a:picLocks noChangeAspect="1"/>
          </p:cNvPicPr>
          <p:nvPr/>
        </p:nvPicPr>
        <p:blipFill>
          <a:blip r:embed="rId4"/>
          <a:stretch>
            <a:fillRect/>
          </a:stretch>
        </p:blipFill>
        <p:spPr>
          <a:xfrm>
            <a:off x="3623878" y="2114446"/>
            <a:ext cx="5443922" cy="4378049"/>
          </a:xfrm>
          <a:prstGeom prst="rect">
            <a:avLst/>
          </a:prstGeom>
        </p:spPr>
      </p:pic>
      <p:sp>
        <p:nvSpPr>
          <p:cNvPr id="13" name="TextBox 12">
            <a:extLst>
              <a:ext uri="{FF2B5EF4-FFF2-40B4-BE49-F238E27FC236}">
                <a16:creationId xmlns:a16="http://schemas.microsoft.com/office/drawing/2014/main" id="{8B50D652-254D-459C-81B9-48884A9A2D30}"/>
              </a:ext>
            </a:extLst>
          </p:cNvPr>
          <p:cNvSpPr txBox="1"/>
          <p:nvPr/>
        </p:nvSpPr>
        <p:spPr>
          <a:xfrm>
            <a:off x="152400" y="2041314"/>
            <a:ext cx="3581400" cy="4524315"/>
          </a:xfrm>
          <a:prstGeom prst="rect">
            <a:avLst/>
          </a:prstGeom>
          <a:noFill/>
        </p:spPr>
        <p:txBody>
          <a:bodyPr wrap="square" rtlCol="0">
            <a:spAutoFit/>
          </a:bodyPr>
          <a:lstStyle/>
          <a:p>
            <a:r>
              <a:rPr lang="en-US" sz="2400" dirty="0">
                <a:latin typeface="Georgia" pitchFamily="18" charset="0"/>
              </a:rPr>
              <a:t>CGIAR and most ag ministries built for 1960s-80s challenges … need to refocus on non-staple commodities.</a:t>
            </a:r>
          </a:p>
          <a:p>
            <a:endParaRPr lang="en-US" sz="2400" dirty="0">
              <a:latin typeface="Georgia" pitchFamily="18" charset="0"/>
            </a:endParaRPr>
          </a:p>
          <a:p>
            <a:endParaRPr lang="en-US" sz="2400" dirty="0">
              <a:latin typeface="Georgia" pitchFamily="18" charset="0"/>
            </a:endParaRPr>
          </a:p>
          <a:p>
            <a:r>
              <a:rPr lang="en-US" sz="2400" dirty="0">
                <a:latin typeface="Georgia" pitchFamily="18" charset="0"/>
              </a:rPr>
              <a:t>Sanchez (2020 </a:t>
            </a:r>
            <a:r>
              <a:rPr lang="en-US" sz="2400" i="1" dirty="0">
                <a:latin typeface="Georgia" pitchFamily="18" charset="0"/>
              </a:rPr>
              <a:t>Food Policy</a:t>
            </a:r>
            <a:r>
              <a:rPr lang="en-US" sz="2400" dirty="0">
                <a:latin typeface="Georgia" pitchFamily="18" charset="0"/>
              </a:rPr>
              <a:t>) estimates land-neutral shift in farm lands can feasibly supply healthy diets.</a:t>
            </a:r>
            <a:endParaRPr lang="en-US" sz="2400" dirty="0"/>
          </a:p>
        </p:txBody>
      </p:sp>
    </p:spTree>
    <p:extLst>
      <p:ext uri="{BB962C8B-B14F-4D97-AF65-F5344CB8AC3E}">
        <p14:creationId xmlns:p14="http://schemas.microsoft.com/office/powerpoint/2010/main" val="330908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570" y="2109074"/>
            <a:ext cx="4800600" cy="3826446"/>
            <a:chOff x="18422" y="3130487"/>
            <a:chExt cx="4625581" cy="3737561"/>
          </a:xfrm>
        </p:grpSpPr>
        <p:sp>
          <p:nvSpPr>
            <p:cNvPr id="10" name="TextBox 9"/>
            <p:cNvSpPr txBox="1"/>
            <p:nvPr/>
          </p:nvSpPr>
          <p:spPr>
            <a:xfrm>
              <a:off x="18422" y="6621827"/>
              <a:ext cx="3505200" cy="246221"/>
            </a:xfrm>
            <a:prstGeom prst="rect">
              <a:avLst/>
            </a:prstGeom>
            <a:noFill/>
          </p:spPr>
          <p:txBody>
            <a:bodyPr wrap="square" rtlCol="0">
              <a:spAutoFit/>
            </a:bodyPr>
            <a:lstStyle/>
            <a:p>
              <a:r>
                <a:rPr lang="en-US" sz="1000" dirty="0"/>
                <a:t>Source: Barrett and Bevis, 2015</a:t>
              </a:r>
            </a:p>
          </p:txBody>
        </p:sp>
        <p:pic>
          <p:nvPicPr>
            <p:cNvPr id="2" name="Picture 1"/>
            <p:cNvPicPr>
              <a:picLocks noChangeAspect="1"/>
            </p:cNvPicPr>
            <p:nvPr/>
          </p:nvPicPr>
          <p:blipFill>
            <a:blip r:embed="rId3"/>
            <a:stretch>
              <a:fillRect/>
            </a:stretch>
          </p:blipFill>
          <p:spPr>
            <a:xfrm>
              <a:off x="65629" y="3130487"/>
              <a:ext cx="4578374" cy="3489195"/>
            </a:xfrm>
            <a:prstGeom prst="rect">
              <a:avLst/>
            </a:prstGeom>
          </p:spPr>
        </p:pic>
      </p:grpSp>
      <p:pic>
        <p:nvPicPr>
          <p:cNvPr id="6" name="Picture 5" descr="cu_logo_sml_150_ppt"/>
          <p:cNvPicPr>
            <a:picLocks noChangeAspect="1" noChangeArrowheads="1"/>
          </p:cNvPicPr>
          <p:nvPr/>
        </p:nvPicPr>
        <p:blipFill>
          <a:blip r:embed="rId4" cstate="print"/>
          <a:srcRect/>
          <a:stretch>
            <a:fillRect/>
          </a:stretch>
        </p:blipFill>
        <p:spPr bwMode="auto">
          <a:xfrm>
            <a:off x="0" y="0"/>
            <a:ext cx="9144000" cy="981075"/>
          </a:xfrm>
          <a:prstGeom prst="rect">
            <a:avLst/>
          </a:prstGeom>
          <a:noFill/>
          <a:ln w="9525">
            <a:noFill/>
            <a:miter lim="800000"/>
            <a:headEnd/>
            <a:tailEnd/>
          </a:ln>
        </p:spPr>
      </p:pic>
      <p:sp>
        <p:nvSpPr>
          <p:cNvPr id="9" name="TextBox 8"/>
          <p:cNvSpPr txBox="1"/>
          <p:nvPr/>
        </p:nvSpPr>
        <p:spPr>
          <a:xfrm>
            <a:off x="290042" y="990600"/>
            <a:ext cx="8563916" cy="1200329"/>
          </a:xfrm>
          <a:prstGeom prst="rect">
            <a:avLst/>
          </a:prstGeom>
          <a:noFill/>
        </p:spPr>
        <p:txBody>
          <a:bodyPr wrap="square" rtlCol="0">
            <a:spAutoFit/>
          </a:bodyPr>
          <a:lstStyle/>
          <a:p>
            <a:r>
              <a:rPr lang="en-US" sz="2400" b="1" dirty="0">
                <a:latin typeface="Georgia" pitchFamily="18" charset="0"/>
              </a:rPr>
              <a:t>Micronutrient deficiencies are less responsive than calories to income and strongly related to diet. Can’t rely on economic growth/poverty reduction alone.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9291" y="3490373"/>
            <a:ext cx="4471421" cy="3156297"/>
          </a:xfrm>
          <a:prstGeom prst="rect">
            <a:avLst/>
          </a:prstGeom>
        </p:spPr>
      </p:pic>
      <p:sp>
        <p:nvSpPr>
          <p:cNvPr id="11" name="Title 5">
            <a:extLst>
              <a:ext uri="{FF2B5EF4-FFF2-40B4-BE49-F238E27FC236}">
                <a16:creationId xmlns:a16="http://schemas.microsoft.com/office/drawing/2014/main" id="{4DAE9AEB-5659-4E98-B951-EF50417A29CD}"/>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Healthy diets</a:t>
            </a:r>
          </a:p>
        </p:txBody>
      </p:sp>
    </p:spTree>
    <p:extLst>
      <p:ext uri="{BB962C8B-B14F-4D97-AF65-F5344CB8AC3E}">
        <p14:creationId xmlns:p14="http://schemas.microsoft.com/office/powerpoint/2010/main" val="3978223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0" y="1280362"/>
            <a:ext cx="8914197" cy="1569660"/>
          </a:xfrm>
          <a:prstGeom prst="rect">
            <a:avLst/>
          </a:prstGeom>
          <a:noFill/>
        </p:spPr>
        <p:txBody>
          <a:bodyPr wrap="square" rtlCol="0">
            <a:spAutoFit/>
          </a:bodyPr>
          <a:lstStyle/>
          <a:p>
            <a:r>
              <a:rPr lang="en-US" sz="2400" b="1" dirty="0">
                <a:latin typeface="Georgia" pitchFamily="18" charset="0"/>
              </a:rPr>
              <a:t>Need innovations beyond farmland allocation changes:</a:t>
            </a:r>
          </a:p>
          <a:p>
            <a:r>
              <a:rPr lang="en-US" sz="2400" dirty="0">
                <a:latin typeface="Georgia" pitchFamily="18" charset="0"/>
              </a:rPr>
              <a:t>- upstream (biofortification, mineral fertilizers/irrigation water) </a:t>
            </a:r>
          </a:p>
          <a:p>
            <a:r>
              <a:rPr lang="en-US" sz="2400" dirty="0">
                <a:latin typeface="Georgia" pitchFamily="18" charset="0"/>
              </a:rPr>
              <a:t>- midstream (industrial fortification– iodized salt, folic acid) </a:t>
            </a:r>
          </a:p>
          <a:p>
            <a:r>
              <a:rPr lang="en-US" sz="2400" dirty="0">
                <a:latin typeface="Georgia" pitchFamily="18" charset="0"/>
              </a:rPr>
              <a:t>- downstream (consumer behavior change)</a:t>
            </a:r>
            <a:endParaRPr lang="en-US" dirty="0"/>
          </a:p>
        </p:txBody>
      </p:sp>
      <p:sp>
        <p:nvSpPr>
          <p:cNvPr id="10" name="TextBox 9"/>
          <p:cNvSpPr txBox="1"/>
          <p:nvPr/>
        </p:nvSpPr>
        <p:spPr>
          <a:xfrm>
            <a:off x="5628807" y="6577779"/>
            <a:ext cx="3515193" cy="307777"/>
          </a:xfrm>
          <a:prstGeom prst="rect">
            <a:avLst/>
          </a:prstGeom>
          <a:noFill/>
        </p:spPr>
        <p:txBody>
          <a:bodyPr wrap="square" rtlCol="0">
            <a:spAutoFit/>
          </a:bodyPr>
          <a:lstStyle/>
          <a:p>
            <a:r>
              <a:rPr lang="en-US" sz="1400" dirty="0">
                <a:latin typeface="Georgia" panose="02040502050405020303" pitchFamily="18" charset="0"/>
              </a:rPr>
              <a:t>Graphic credit: Ross Welch/Mike Gore</a:t>
            </a:r>
          </a:p>
        </p:txBody>
      </p:sp>
      <p:pic>
        <p:nvPicPr>
          <p:cNvPr id="8" name="Picture 7"/>
          <p:cNvPicPr>
            <a:picLocks noChangeAspect="1"/>
          </p:cNvPicPr>
          <p:nvPr/>
        </p:nvPicPr>
        <p:blipFill>
          <a:blip r:embed="rId4"/>
          <a:stretch>
            <a:fillRect/>
          </a:stretch>
        </p:blipFill>
        <p:spPr>
          <a:xfrm>
            <a:off x="2082918" y="3124200"/>
            <a:ext cx="5055563" cy="3197063"/>
          </a:xfrm>
          <a:prstGeom prst="rect">
            <a:avLst/>
          </a:prstGeom>
        </p:spPr>
      </p:pic>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Healthy diets</a:t>
            </a:r>
          </a:p>
        </p:txBody>
      </p:sp>
    </p:spTree>
    <p:extLst>
      <p:ext uri="{BB962C8B-B14F-4D97-AF65-F5344CB8AC3E}">
        <p14:creationId xmlns:p14="http://schemas.microsoft.com/office/powerpoint/2010/main" val="84232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0" y="1280362"/>
            <a:ext cx="8914197" cy="1938992"/>
          </a:xfrm>
          <a:prstGeom prst="rect">
            <a:avLst/>
          </a:prstGeom>
          <a:noFill/>
        </p:spPr>
        <p:txBody>
          <a:bodyPr wrap="square" rtlCol="0">
            <a:spAutoFit/>
          </a:bodyPr>
          <a:lstStyle/>
          <a:p>
            <a:r>
              <a:rPr lang="en-US" sz="2400" b="1" dirty="0">
                <a:latin typeface="Georgia" pitchFamily="18" charset="0"/>
              </a:rPr>
              <a:t>Use policy to tax unhealthy (ultra-processed) foods and subsidize healthy foods to address health externalities</a:t>
            </a:r>
          </a:p>
          <a:p>
            <a:endParaRPr lang="en-US" sz="2400" dirty="0">
              <a:latin typeface="Georgia" pitchFamily="18" charset="0"/>
            </a:endParaRPr>
          </a:p>
          <a:p>
            <a:r>
              <a:rPr lang="en-US" sz="2400" dirty="0">
                <a:latin typeface="Georgia" pitchFamily="18" charset="0"/>
              </a:rPr>
              <a:t>Growing global evidence that national-scale interventions work. </a:t>
            </a:r>
          </a:p>
          <a:p>
            <a:r>
              <a:rPr lang="en-US" sz="2400" dirty="0">
                <a:latin typeface="Georgia" pitchFamily="18" charset="0"/>
              </a:rPr>
              <a:t>Taxes reduce intake of fats, sugars, obesity rates, and NCDs.  </a:t>
            </a: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Healthy diets</a:t>
            </a:r>
          </a:p>
        </p:txBody>
      </p:sp>
      <p:pic>
        <p:nvPicPr>
          <p:cNvPr id="2" name="Picture 1">
            <a:extLst>
              <a:ext uri="{FF2B5EF4-FFF2-40B4-BE49-F238E27FC236}">
                <a16:creationId xmlns:a16="http://schemas.microsoft.com/office/drawing/2014/main" id="{E85BF66B-B5F7-47F2-8432-AD5B58DE89B2}"/>
              </a:ext>
            </a:extLst>
          </p:cNvPr>
          <p:cNvPicPr>
            <a:picLocks noChangeAspect="1"/>
          </p:cNvPicPr>
          <p:nvPr/>
        </p:nvPicPr>
        <p:blipFill>
          <a:blip r:embed="rId4"/>
          <a:stretch>
            <a:fillRect/>
          </a:stretch>
        </p:blipFill>
        <p:spPr>
          <a:xfrm>
            <a:off x="1372198" y="3215192"/>
            <a:ext cx="6477000" cy="3560843"/>
          </a:xfrm>
          <a:prstGeom prst="rect">
            <a:avLst/>
          </a:prstGeom>
        </p:spPr>
      </p:pic>
    </p:spTree>
    <p:extLst>
      <p:ext uri="{BB962C8B-B14F-4D97-AF65-F5344CB8AC3E}">
        <p14:creationId xmlns:p14="http://schemas.microsoft.com/office/powerpoint/2010/main" val="216167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70033"/>
            <a:ext cx="9144000" cy="3276600"/>
          </a:xfrm>
        </p:spPr>
        <p:txBody>
          <a:bodyPr>
            <a:normAutofit/>
          </a:bodyPr>
          <a:lstStyle/>
          <a:p>
            <a:r>
              <a:rPr lang="en-US" dirty="0"/>
              <a:t> </a:t>
            </a:r>
            <a:endParaRPr lang="en-US" sz="2800" dirty="0">
              <a:latin typeface="Georgia" pitchFamily="18" charset="0"/>
            </a:endParaRPr>
          </a:p>
        </p:txBody>
      </p:sp>
      <p:sp>
        <p:nvSpPr>
          <p:cNvPr id="3" name="TextBox 2"/>
          <p:cNvSpPr txBox="1"/>
          <p:nvPr/>
        </p:nvSpPr>
        <p:spPr>
          <a:xfrm>
            <a:off x="354121" y="990600"/>
            <a:ext cx="3532079" cy="2308324"/>
          </a:xfrm>
          <a:prstGeom prst="rect">
            <a:avLst/>
          </a:prstGeom>
          <a:noFill/>
        </p:spPr>
        <p:txBody>
          <a:bodyPr wrap="square" rtlCol="0">
            <a:spAutoFit/>
          </a:bodyPr>
          <a:lstStyle/>
          <a:p>
            <a:r>
              <a:rPr lang="en-US" sz="2400" b="1" dirty="0">
                <a:latin typeface="Georgia" pitchFamily="18" charset="0"/>
              </a:rPr>
              <a:t>Also instrumentally important b/c food security </a:t>
            </a:r>
            <a:r>
              <a:rPr lang="en-US" sz="2400" b="1" dirty="0" err="1">
                <a:latin typeface="Georgia" pitchFamily="18" charset="0"/>
              </a:rPr>
              <a:t>assoc</a:t>
            </a:r>
            <a:r>
              <a:rPr lang="en-US" sz="2400" b="1" dirty="0">
                <a:latin typeface="Georgia" pitchFamily="18" charset="0"/>
              </a:rPr>
              <a:t> w/ social stability and environmental protection</a:t>
            </a: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9" name="TextBox 8">
            <a:extLst>
              <a:ext uri="{FF2B5EF4-FFF2-40B4-BE49-F238E27FC236}">
                <a16:creationId xmlns:a16="http://schemas.microsoft.com/office/drawing/2014/main" id="{71531A32-B588-4C33-BB1D-8304BB16FE6F}"/>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Yeah, so what?</a:t>
            </a:r>
          </a:p>
        </p:txBody>
      </p:sp>
      <p:pic>
        <p:nvPicPr>
          <p:cNvPr id="11" name="Picture 2">
            <a:extLst>
              <a:ext uri="{FF2B5EF4-FFF2-40B4-BE49-F238E27FC236}">
                <a16:creationId xmlns:a16="http://schemas.microsoft.com/office/drawing/2014/main" id="{D38C3839-A618-447E-9CBF-3F8057FA2A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841"/>
          <a:stretch/>
        </p:blipFill>
        <p:spPr bwMode="auto">
          <a:xfrm>
            <a:off x="446691" y="3308449"/>
            <a:ext cx="2372709" cy="3471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A picture containing window, grass, building, mountain&#10;&#10;Description automatically generated">
            <a:extLst>
              <a:ext uri="{FF2B5EF4-FFF2-40B4-BE49-F238E27FC236}">
                <a16:creationId xmlns:a16="http://schemas.microsoft.com/office/drawing/2014/main" id="{5C37BA16-5A8F-41AC-8FCB-22BC9BD47502}"/>
              </a:ext>
            </a:extLst>
          </p:cNvPr>
          <p:cNvPicPr>
            <a:picLocks noChangeAspect="1"/>
          </p:cNvPicPr>
          <p:nvPr/>
        </p:nvPicPr>
        <p:blipFill rotWithShape="1">
          <a:blip r:embed="rId4">
            <a:extLst>
              <a:ext uri="{28A0092B-C50C-407E-A947-70E740481C1C}">
                <a14:useLocalDpi xmlns:a14="http://schemas.microsoft.com/office/drawing/2010/main" val="0"/>
              </a:ext>
            </a:extLst>
          </a:blip>
          <a:srcRect l="7500" t="24394" r="30833" b="15001"/>
          <a:stretch/>
        </p:blipFill>
        <p:spPr>
          <a:xfrm>
            <a:off x="3886198" y="3728637"/>
            <a:ext cx="4811109" cy="3152185"/>
          </a:xfrm>
          <a:prstGeom prst="rect">
            <a:avLst/>
          </a:prstGeom>
        </p:spPr>
      </p:pic>
      <p:pic>
        <p:nvPicPr>
          <p:cNvPr id="28" name="Picture 27" descr="A crowd of people&#10;&#10;Description automatically generated">
            <a:extLst>
              <a:ext uri="{FF2B5EF4-FFF2-40B4-BE49-F238E27FC236}">
                <a16:creationId xmlns:a16="http://schemas.microsoft.com/office/drawing/2014/main" id="{8EFB67B6-E3E6-4500-B5A7-AC65D18D8F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67" t="31111" r="833"/>
          <a:stretch/>
        </p:blipFill>
        <p:spPr>
          <a:xfrm>
            <a:off x="3886200" y="1063620"/>
            <a:ext cx="4811109" cy="2761933"/>
          </a:xfrm>
          <a:prstGeom prst="rect">
            <a:avLst/>
          </a:prstGeom>
        </p:spPr>
      </p:pic>
    </p:spTree>
    <p:extLst>
      <p:ext uri="{BB962C8B-B14F-4D97-AF65-F5344CB8AC3E}">
        <p14:creationId xmlns:p14="http://schemas.microsoft.com/office/powerpoint/2010/main" val="3417758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0" y="1280362"/>
            <a:ext cx="8914197" cy="5262979"/>
          </a:xfrm>
          <a:prstGeom prst="rect">
            <a:avLst/>
          </a:prstGeom>
          <a:noFill/>
        </p:spPr>
        <p:txBody>
          <a:bodyPr wrap="square" rtlCol="0">
            <a:spAutoFit/>
          </a:bodyPr>
          <a:lstStyle/>
          <a:p>
            <a:r>
              <a:rPr lang="en-US" sz="2400" b="1" dirty="0">
                <a:latin typeface="Georgia" pitchFamily="18" charset="0"/>
              </a:rPr>
              <a:t>Climate crisis, trade wars, transnational disease transmission, price spikes … risks loom larger today</a:t>
            </a:r>
          </a:p>
          <a:p>
            <a:endParaRPr lang="en-US" sz="2400" b="1" dirty="0">
              <a:latin typeface="Georgia" pitchFamily="18" charset="0"/>
            </a:endParaRPr>
          </a:p>
          <a:p>
            <a:r>
              <a:rPr lang="en-US" sz="2400" b="1" dirty="0">
                <a:latin typeface="Georgia" pitchFamily="18" charset="0"/>
              </a:rPr>
              <a:t>New technologies can help reduce and transfer risk:</a:t>
            </a:r>
          </a:p>
          <a:p>
            <a:pPr marL="342900" indent="-342900">
              <a:buFontTx/>
              <a:buChar char="-"/>
            </a:pPr>
            <a:r>
              <a:rPr lang="en-US" sz="2400" b="1" dirty="0">
                <a:latin typeface="Georgia" pitchFamily="18" charset="0"/>
              </a:rPr>
              <a:t>Genetic technologies: </a:t>
            </a:r>
            <a:r>
              <a:rPr lang="en-US" sz="2400" dirty="0">
                <a:latin typeface="Georgia" pitchFamily="18" charset="0"/>
              </a:rPr>
              <a:t>drought-resistant maize, flood-resistant rice, conversion of C3 crops (e.g., rice) to C4, etc. CRISPR and related gene editing open up new options. </a:t>
            </a:r>
          </a:p>
          <a:p>
            <a:pPr marL="342900" indent="-342900">
              <a:buFontTx/>
              <a:buChar char="-"/>
            </a:pPr>
            <a:endParaRPr lang="en-US" sz="2400" dirty="0">
              <a:latin typeface="Georgia" pitchFamily="18" charset="0"/>
            </a:endParaRPr>
          </a:p>
          <a:p>
            <a:pPr marL="342900" indent="-342900">
              <a:buFontTx/>
              <a:buChar char="-"/>
            </a:pPr>
            <a:r>
              <a:rPr lang="en-US" sz="2400" b="1" dirty="0">
                <a:latin typeface="Georgia" pitchFamily="18" charset="0"/>
              </a:rPr>
              <a:t>Digital technologies: </a:t>
            </a:r>
            <a:r>
              <a:rPr lang="en-US" sz="2400" dirty="0">
                <a:latin typeface="Georgia" pitchFamily="18" charset="0"/>
              </a:rPr>
              <a:t>Price discovery, pathogen/pest detection, yield prediction, product traceability, index insurance design, etc.  </a:t>
            </a:r>
          </a:p>
          <a:p>
            <a:pPr marL="342900" indent="-342900">
              <a:buFontTx/>
              <a:buChar char="-"/>
            </a:pPr>
            <a:endParaRPr lang="en-US" sz="2400" dirty="0">
              <a:latin typeface="Georgia" pitchFamily="18" charset="0"/>
            </a:endParaRPr>
          </a:p>
          <a:p>
            <a:pPr marL="342900" indent="-342900">
              <a:buFontTx/>
              <a:buChar char="-"/>
            </a:pPr>
            <a:r>
              <a:rPr lang="en-US" sz="2400" b="1" dirty="0">
                <a:latin typeface="Georgia" pitchFamily="18" charset="0"/>
              </a:rPr>
              <a:t>Mechanical technologies: </a:t>
            </a:r>
            <a:r>
              <a:rPr lang="en-US" sz="2400" dirty="0">
                <a:latin typeface="Georgia" pitchFamily="18" charset="0"/>
              </a:rPr>
              <a:t>Robotics, improved storage, micro-irrigation, etc.</a:t>
            </a: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200400" y="95244"/>
            <a:ext cx="57245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De-risking</a:t>
            </a:r>
          </a:p>
        </p:txBody>
      </p:sp>
    </p:spTree>
    <p:extLst>
      <p:ext uri="{BB962C8B-B14F-4D97-AF65-F5344CB8AC3E}">
        <p14:creationId xmlns:p14="http://schemas.microsoft.com/office/powerpoint/2010/main" val="87836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1" y="1280362"/>
            <a:ext cx="6933000" cy="4893647"/>
          </a:xfrm>
          <a:prstGeom prst="rect">
            <a:avLst/>
          </a:prstGeom>
          <a:noFill/>
        </p:spPr>
        <p:txBody>
          <a:bodyPr wrap="square" rtlCol="0">
            <a:spAutoFit/>
          </a:bodyPr>
          <a:lstStyle/>
          <a:p>
            <a:r>
              <a:rPr lang="en-US" sz="2400" b="1" dirty="0">
                <a:latin typeface="Georgia" pitchFamily="18" charset="0"/>
              </a:rPr>
              <a:t>Markets/institutions equally important</a:t>
            </a:r>
          </a:p>
          <a:p>
            <a:endParaRPr lang="en-US" sz="2400" dirty="0">
              <a:latin typeface="Georgia" pitchFamily="18" charset="0"/>
            </a:endParaRPr>
          </a:p>
          <a:p>
            <a:r>
              <a:rPr lang="en-US" sz="2400" dirty="0">
                <a:latin typeface="Georgia" pitchFamily="18" charset="0"/>
              </a:rPr>
              <a:t>Examples:</a:t>
            </a:r>
          </a:p>
          <a:p>
            <a:endParaRPr lang="en-US" sz="2400" dirty="0">
              <a:latin typeface="Georgia" pitchFamily="18" charset="0"/>
            </a:endParaRPr>
          </a:p>
          <a:p>
            <a:pPr marL="342900" indent="-342900">
              <a:buFontTx/>
              <a:buChar char="-"/>
            </a:pPr>
            <a:r>
              <a:rPr lang="en-US" sz="2400" b="1" dirty="0">
                <a:latin typeface="Georgia" pitchFamily="18" charset="0"/>
              </a:rPr>
              <a:t>Productive safety nets: </a:t>
            </a:r>
            <a:r>
              <a:rPr lang="en-US" sz="2400" dirty="0">
                <a:latin typeface="Georgia" pitchFamily="18" charset="0"/>
              </a:rPr>
              <a:t>catastrophic risk exposure reduces investment by the poor</a:t>
            </a:r>
          </a:p>
          <a:p>
            <a:pPr marL="342900" indent="-342900">
              <a:buFontTx/>
              <a:buChar char="-"/>
            </a:pPr>
            <a:endParaRPr lang="en-US" sz="2400" b="1" dirty="0">
              <a:latin typeface="Georgia" pitchFamily="18" charset="0"/>
            </a:endParaRPr>
          </a:p>
          <a:p>
            <a:pPr marL="342900" indent="-342900">
              <a:buFontTx/>
              <a:buChar char="-"/>
            </a:pPr>
            <a:r>
              <a:rPr lang="en-US" sz="2400" b="1" dirty="0">
                <a:latin typeface="Georgia" pitchFamily="18" charset="0"/>
              </a:rPr>
              <a:t>Index insurance quality control: </a:t>
            </a:r>
            <a:r>
              <a:rPr lang="en-US" sz="2400" dirty="0">
                <a:latin typeface="Georgia" pitchFamily="18" charset="0"/>
              </a:rPr>
              <a:t>Insurance or lottery tickets? </a:t>
            </a:r>
          </a:p>
          <a:p>
            <a:pPr marL="342900" indent="-342900">
              <a:buFontTx/>
              <a:buChar char="-"/>
            </a:pPr>
            <a:endParaRPr lang="en-US" sz="2400" dirty="0">
              <a:latin typeface="Georgia" pitchFamily="18" charset="0"/>
            </a:endParaRPr>
          </a:p>
          <a:p>
            <a:pPr marL="342900" indent="-342900">
              <a:buFontTx/>
              <a:buChar char="-"/>
            </a:pPr>
            <a:r>
              <a:rPr lang="en-US" sz="2400" b="1" dirty="0">
                <a:latin typeface="Georgia" pitchFamily="18" charset="0"/>
              </a:rPr>
              <a:t>Markets: </a:t>
            </a:r>
            <a:r>
              <a:rPr lang="en-US" sz="2400" dirty="0">
                <a:latin typeface="Georgia" pitchFamily="18" charset="0"/>
              </a:rPr>
              <a:t>ICT expands markets, stabilizes prices and reduces info asymmetries/power</a:t>
            </a:r>
          </a:p>
          <a:p>
            <a:pPr marL="342900" indent="-342900">
              <a:buFontTx/>
              <a:buChar char="-"/>
            </a:pPr>
            <a:endParaRPr lang="en-US" sz="2400" dirty="0">
              <a:latin typeface="Georgia" pitchFamily="18" charset="0"/>
            </a:endParaRP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429000" y="95244"/>
            <a:ext cx="57245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De-risking</a:t>
            </a:r>
          </a:p>
        </p:txBody>
      </p:sp>
      <p:pic>
        <p:nvPicPr>
          <p:cNvPr id="5" name="Picture 4">
            <a:extLst>
              <a:ext uri="{FF2B5EF4-FFF2-40B4-BE49-F238E27FC236}">
                <a16:creationId xmlns:a16="http://schemas.microsoft.com/office/drawing/2014/main" id="{E8642ACA-D07E-45B0-9CEC-8EA2B5032D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786015" y="1916118"/>
            <a:ext cx="2263963" cy="2144808"/>
          </a:xfrm>
          <a:prstGeom prst="rect">
            <a:avLst/>
          </a:prstGeom>
        </p:spPr>
      </p:pic>
      <p:pic>
        <p:nvPicPr>
          <p:cNvPr id="7" name="Picture 6">
            <a:extLst>
              <a:ext uri="{FF2B5EF4-FFF2-40B4-BE49-F238E27FC236}">
                <a16:creationId xmlns:a16="http://schemas.microsoft.com/office/drawing/2014/main" id="{783A1916-5238-4C06-AF12-7CF2613A2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320" t="24150" r="47346" b="39307"/>
          <a:stretch/>
        </p:blipFill>
        <p:spPr>
          <a:xfrm>
            <a:off x="7162800" y="4171956"/>
            <a:ext cx="1827600" cy="2590800"/>
          </a:xfrm>
          <a:prstGeom prst="rect">
            <a:avLst/>
          </a:prstGeom>
        </p:spPr>
      </p:pic>
    </p:spTree>
    <p:extLst>
      <p:ext uri="{BB962C8B-B14F-4D97-AF65-F5344CB8AC3E}">
        <p14:creationId xmlns:p14="http://schemas.microsoft.com/office/powerpoint/2010/main" val="2271172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D90B75-32E1-43CD-A701-A0439E094454}"/>
              </a:ext>
            </a:extLst>
          </p:cNvPr>
          <p:cNvPicPr>
            <a:picLocks noChangeAspect="1"/>
          </p:cNvPicPr>
          <p:nvPr/>
        </p:nvPicPr>
        <p:blipFill>
          <a:blip r:embed="rId3"/>
          <a:stretch>
            <a:fillRect/>
          </a:stretch>
        </p:blipFill>
        <p:spPr>
          <a:xfrm>
            <a:off x="0" y="3886200"/>
            <a:ext cx="4876800" cy="2704339"/>
          </a:xfrm>
          <a:prstGeom prst="rect">
            <a:avLst/>
          </a:prstGeom>
        </p:spPr>
      </p:pic>
      <p:pic>
        <p:nvPicPr>
          <p:cNvPr id="6" name="Picture 5" descr="cu_logo_sml_150_ppt"/>
          <p:cNvPicPr>
            <a:picLocks noChangeAspect="1" noChangeArrowheads="1"/>
          </p:cNvPicPr>
          <p:nvPr/>
        </p:nvPicPr>
        <p:blipFill>
          <a:blip r:embed="rId4"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14901" y="990600"/>
            <a:ext cx="8914197" cy="1569660"/>
          </a:xfrm>
          <a:prstGeom prst="rect">
            <a:avLst/>
          </a:prstGeom>
          <a:noFill/>
        </p:spPr>
        <p:txBody>
          <a:bodyPr wrap="square" rtlCol="0">
            <a:spAutoFit/>
          </a:bodyPr>
          <a:lstStyle/>
          <a:p>
            <a:r>
              <a:rPr lang="en-US" sz="2400" b="1" dirty="0">
                <a:latin typeface="Georgia" pitchFamily="18" charset="0"/>
              </a:rPr>
              <a:t>As economies develop, food value addition naturally moves away from farm: processing, packaging, service, appearance, quality.  Focus beyond farmgate!</a:t>
            </a:r>
          </a:p>
          <a:p>
            <a:endParaRPr lang="en-US" sz="2400" dirty="0">
              <a:latin typeface="Georgia" pitchFamily="18" charset="0"/>
            </a:endParaRP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De-agrarianizing food system</a:t>
            </a:r>
          </a:p>
        </p:txBody>
      </p:sp>
      <p:pic>
        <p:nvPicPr>
          <p:cNvPr id="1026" name="Picture 3">
            <a:extLst>
              <a:ext uri="{FF2B5EF4-FFF2-40B4-BE49-F238E27FC236}">
                <a16:creationId xmlns:a16="http://schemas.microsoft.com/office/drawing/2014/main" id="{CDE19A01-1AB1-4865-A0B3-78511BCD0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895600"/>
            <a:ext cx="5945347" cy="469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829939-49EC-4C44-AB9F-24EFAB810A0B}"/>
              </a:ext>
            </a:extLst>
          </p:cNvPr>
          <p:cNvSpPr txBox="1"/>
          <p:nvPr/>
        </p:nvSpPr>
        <p:spPr>
          <a:xfrm>
            <a:off x="5280151" y="2890391"/>
            <a:ext cx="3919443" cy="830997"/>
          </a:xfrm>
          <a:prstGeom prst="rect">
            <a:avLst/>
          </a:prstGeom>
          <a:noFill/>
        </p:spPr>
        <p:txBody>
          <a:bodyPr wrap="square" rtlCol="0">
            <a:spAutoFit/>
          </a:bodyPr>
          <a:lstStyle/>
          <a:p>
            <a:r>
              <a:rPr lang="en-US" sz="1600" b="1" dirty="0">
                <a:latin typeface="Georgia" panose="02040502050405020303" pitchFamily="18" charset="0"/>
              </a:rPr>
              <a:t>Farm share as % consumer food expenditures (61 MHICs, 2005-15, &gt;90% global economy)</a:t>
            </a:r>
          </a:p>
        </p:txBody>
      </p:sp>
      <p:sp>
        <p:nvSpPr>
          <p:cNvPr id="11" name="TextBox 10">
            <a:extLst>
              <a:ext uri="{FF2B5EF4-FFF2-40B4-BE49-F238E27FC236}">
                <a16:creationId xmlns:a16="http://schemas.microsoft.com/office/drawing/2014/main" id="{387B27C3-5105-4FF7-A9EA-900343E05725}"/>
              </a:ext>
            </a:extLst>
          </p:cNvPr>
          <p:cNvSpPr txBox="1"/>
          <p:nvPr/>
        </p:nvSpPr>
        <p:spPr>
          <a:xfrm>
            <a:off x="134547" y="2889560"/>
            <a:ext cx="4630287" cy="830997"/>
          </a:xfrm>
          <a:prstGeom prst="rect">
            <a:avLst/>
          </a:prstGeom>
          <a:noFill/>
        </p:spPr>
        <p:txBody>
          <a:bodyPr wrap="square" rtlCol="0">
            <a:spAutoFit/>
          </a:bodyPr>
          <a:lstStyle/>
          <a:p>
            <a:r>
              <a:rPr lang="en-US" sz="1600" b="1" dirty="0">
                <a:latin typeface="Georgia" panose="02040502050405020303" pitchFamily="18" charset="0"/>
              </a:rPr>
              <a:t>Farm share as % consumer food expenditures </a:t>
            </a:r>
          </a:p>
          <a:p>
            <a:r>
              <a:rPr lang="en-US" sz="1600" b="1" dirty="0">
                <a:latin typeface="Georgia" panose="02040502050405020303" pitchFamily="18" charset="0"/>
              </a:rPr>
              <a:t>(US, 1947-2017, per USDA ERS)</a:t>
            </a:r>
          </a:p>
        </p:txBody>
      </p:sp>
    </p:spTree>
    <p:extLst>
      <p:ext uri="{BB962C8B-B14F-4D97-AF65-F5344CB8AC3E}">
        <p14:creationId xmlns:p14="http://schemas.microsoft.com/office/powerpoint/2010/main" val="161257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0" y="990600"/>
            <a:ext cx="8914197" cy="2308324"/>
          </a:xfrm>
          <a:prstGeom prst="rect">
            <a:avLst/>
          </a:prstGeom>
          <a:noFill/>
        </p:spPr>
        <p:txBody>
          <a:bodyPr wrap="square" rtlCol="0">
            <a:spAutoFit/>
          </a:bodyPr>
          <a:lstStyle/>
          <a:p>
            <a:r>
              <a:rPr lang="en-US" sz="2400" b="1" dirty="0">
                <a:latin typeface="Georgia" pitchFamily="18" charset="0"/>
              </a:rPr>
              <a:t>De-</a:t>
            </a:r>
            <a:r>
              <a:rPr lang="en-US" sz="2400" b="1" dirty="0" err="1">
                <a:latin typeface="Georgia" pitchFamily="18" charset="0"/>
              </a:rPr>
              <a:t>agrarianization</a:t>
            </a:r>
            <a:r>
              <a:rPr lang="en-US" sz="2400" b="1" dirty="0">
                <a:latin typeface="Georgia" pitchFamily="18" charset="0"/>
              </a:rPr>
              <a:t> inevitable as feedstock costs fall:</a:t>
            </a:r>
          </a:p>
          <a:p>
            <a:pPr marL="342900" indent="-342900">
              <a:buFontTx/>
              <a:buChar char="-"/>
            </a:pPr>
            <a:r>
              <a:rPr lang="en-US" sz="2400" dirty="0">
                <a:latin typeface="Georgia" pitchFamily="18" charset="0"/>
              </a:rPr>
              <a:t>Cellular and plant-based animal product substitutes</a:t>
            </a:r>
          </a:p>
          <a:p>
            <a:pPr marL="342900" indent="-342900">
              <a:buFontTx/>
              <a:buChar char="-"/>
            </a:pPr>
            <a:r>
              <a:rPr lang="en-US" sz="2400" dirty="0">
                <a:latin typeface="Georgia" pitchFamily="18" charset="0"/>
              </a:rPr>
              <a:t>Hydroponic, vertical, urban agriculture</a:t>
            </a:r>
          </a:p>
          <a:p>
            <a:pPr marL="342900" indent="-342900">
              <a:buFontTx/>
              <a:buChar char="-"/>
            </a:pPr>
            <a:r>
              <a:rPr lang="en-US" sz="2400" dirty="0">
                <a:latin typeface="Georgia" pitchFamily="18" charset="0"/>
              </a:rPr>
              <a:t>Algae/insect-based livestock feeds</a:t>
            </a:r>
          </a:p>
          <a:p>
            <a:endParaRPr lang="en-US" sz="2400" dirty="0">
              <a:latin typeface="Georgia" pitchFamily="18" charset="0"/>
            </a:endParaRPr>
          </a:p>
          <a:p>
            <a:endParaRPr lang="en-US" sz="2400" dirty="0">
              <a:latin typeface="Georgia" pitchFamily="18" charset="0"/>
            </a:endParaRP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De-agrarianizing food system</a:t>
            </a:r>
          </a:p>
        </p:txBody>
      </p:sp>
      <p:pic>
        <p:nvPicPr>
          <p:cNvPr id="7" name="Picture 6">
            <a:extLst>
              <a:ext uri="{FF2B5EF4-FFF2-40B4-BE49-F238E27FC236}">
                <a16:creationId xmlns:a16="http://schemas.microsoft.com/office/drawing/2014/main" id="{2A928BF6-524A-48F7-884E-79278325B26B}"/>
              </a:ext>
            </a:extLst>
          </p:cNvPr>
          <p:cNvPicPr>
            <a:picLocks noChangeAspect="1"/>
          </p:cNvPicPr>
          <p:nvPr/>
        </p:nvPicPr>
        <p:blipFill>
          <a:blip r:embed="rId4"/>
          <a:stretch>
            <a:fillRect/>
          </a:stretch>
        </p:blipFill>
        <p:spPr>
          <a:xfrm>
            <a:off x="1828799" y="2590800"/>
            <a:ext cx="5577711" cy="4189988"/>
          </a:xfrm>
          <a:prstGeom prst="rect">
            <a:avLst/>
          </a:prstGeom>
        </p:spPr>
      </p:pic>
    </p:spTree>
    <p:extLst>
      <p:ext uri="{BB962C8B-B14F-4D97-AF65-F5344CB8AC3E}">
        <p14:creationId xmlns:p14="http://schemas.microsoft.com/office/powerpoint/2010/main" val="317407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3" name="TextBox 2"/>
          <p:cNvSpPr txBox="1"/>
          <p:nvPr/>
        </p:nvSpPr>
        <p:spPr>
          <a:xfrm>
            <a:off x="153600" y="990600"/>
            <a:ext cx="8914197" cy="3046988"/>
          </a:xfrm>
          <a:prstGeom prst="rect">
            <a:avLst/>
          </a:prstGeom>
          <a:noFill/>
        </p:spPr>
        <p:txBody>
          <a:bodyPr wrap="square" rtlCol="0">
            <a:spAutoFit/>
          </a:bodyPr>
          <a:lstStyle/>
          <a:p>
            <a:r>
              <a:rPr lang="en-US" sz="2400" b="1" dirty="0">
                <a:latin typeface="Georgia" pitchFamily="18" charset="0"/>
              </a:rPr>
              <a:t>Options: </a:t>
            </a:r>
          </a:p>
          <a:p>
            <a:r>
              <a:rPr lang="en-US" sz="2400" dirty="0">
                <a:latin typeface="Georgia" pitchFamily="18" charset="0"/>
              </a:rPr>
              <a:t>1. Farmland values drop, mass rural defaults and rural poverty</a:t>
            </a:r>
          </a:p>
          <a:p>
            <a:r>
              <a:rPr lang="en-US" sz="2400" dirty="0">
                <a:latin typeface="Georgia" pitchFamily="18" charset="0"/>
              </a:rPr>
              <a:t>2. Transition rural lands to farming carbon, methane, solar, wind. Use $700bn/</a:t>
            </a:r>
            <a:r>
              <a:rPr lang="en-US" sz="2400" dirty="0" err="1">
                <a:latin typeface="Georgia" pitchFamily="18" charset="0"/>
              </a:rPr>
              <a:t>yr</a:t>
            </a:r>
            <a:r>
              <a:rPr lang="en-US" sz="2400" dirty="0">
                <a:latin typeface="Georgia" pitchFamily="18" charset="0"/>
              </a:rPr>
              <a:t> ($1mn/min!!) in farm subsidies and create orderly carbon/methane/other markets.</a:t>
            </a:r>
          </a:p>
          <a:p>
            <a:endParaRPr lang="en-US" sz="2400" dirty="0">
              <a:latin typeface="Georgia" pitchFamily="18" charset="0"/>
            </a:endParaRPr>
          </a:p>
          <a:p>
            <a:r>
              <a:rPr lang="en-US" sz="2400" dirty="0">
                <a:latin typeface="Georgia" pitchFamily="18" charset="0"/>
              </a:rPr>
              <a:t>“Farming” can be part of climate solution rather than problem.</a:t>
            </a:r>
          </a:p>
          <a:p>
            <a:endParaRPr lang="en-US" sz="2400" dirty="0">
              <a:latin typeface="Georgia" pitchFamily="18" charset="0"/>
            </a:endParaRPr>
          </a:p>
        </p:txBody>
      </p:sp>
      <p:sp>
        <p:nvSpPr>
          <p:cNvPr id="12" name="Title 5">
            <a:extLst>
              <a:ext uri="{FF2B5EF4-FFF2-40B4-BE49-F238E27FC236}">
                <a16:creationId xmlns:a16="http://schemas.microsoft.com/office/drawing/2014/main" id="{3856DEF6-4A14-47C9-922B-58AC8CCC681C}"/>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De-agrarianizing food system</a:t>
            </a:r>
          </a:p>
        </p:txBody>
      </p:sp>
      <p:pic>
        <p:nvPicPr>
          <p:cNvPr id="2" name="Picture 1">
            <a:extLst>
              <a:ext uri="{FF2B5EF4-FFF2-40B4-BE49-F238E27FC236}">
                <a16:creationId xmlns:a16="http://schemas.microsoft.com/office/drawing/2014/main" id="{7CAB2D3A-0C6E-45B3-A5AB-D147C2AC4FE7}"/>
              </a:ext>
            </a:extLst>
          </p:cNvPr>
          <p:cNvPicPr>
            <a:picLocks noChangeAspect="1"/>
          </p:cNvPicPr>
          <p:nvPr/>
        </p:nvPicPr>
        <p:blipFill>
          <a:blip r:embed="rId4"/>
          <a:stretch>
            <a:fillRect/>
          </a:stretch>
        </p:blipFill>
        <p:spPr>
          <a:xfrm>
            <a:off x="4743861" y="3757129"/>
            <a:ext cx="4246539" cy="2829920"/>
          </a:xfrm>
          <a:prstGeom prst="rect">
            <a:avLst/>
          </a:prstGeom>
        </p:spPr>
      </p:pic>
      <p:sp>
        <p:nvSpPr>
          <p:cNvPr id="4" name="TextBox 3">
            <a:extLst>
              <a:ext uri="{FF2B5EF4-FFF2-40B4-BE49-F238E27FC236}">
                <a16:creationId xmlns:a16="http://schemas.microsoft.com/office/drawing/2014/main" id="{E33FB01B-88A3-46FD-AD07-68D822DB4D3D}"/>
              </a:ext>
            </a:extLst>
          </p:cNvPr>
          <p:cNvSpPr txBox="1"/>
          <p:nvPr/>
        </p:nvSpPr>
        <p:spPr>
          <a:xfrm>
            <a:off x="256355" y="6611295"/>
            <a:ext cx="3286125" cy="276999"/>
          </a:xfrm>
          <a:prstGeom prst="rect">
            <a:avLst/>
          </a:prstGeom>
          <a:noFill/>
        </p:spPr>
        <p:txBody>
          <a:bodyPr wrap="square" rtlCol="0">
            <a:spAutoFit/>
          </a:bodyPr>
          <a:lstStyle/>
          <a:p>
            <a:r>
              <a:rPr lang="it-IT" sz="1200" dirty="0">
                <a:latin typeface="Georgia" panose="02040502050405020303" pitchFamily="18" charset="0"/>
              </a:rPr>
              <a:t>Photo: Gerry Machen/Creative Commons</a:t>
            </a:r>
            <a:endParaRPr lang="en-US" sz="1200" dirty="0">
              <a:latin typeface="Georgia" panose="02040502050405020303" pitchFamily="18" charset="0"/>
            </a:endParaRPr>
          </a:p>
        </p:txBody>
      </p:sp>
      <p:pic>
        <p:nvPicPr>
          <p:cNvPr id="5" name="Picture 4">
            <a:extLst>
              <a:ext uri="{FF2B5EF4-FFF2-40B4-BE49-F238E27FC236}">
                <a16:creationId xmlns:a16="http://schemas.microsoft.com/office/drawing/2014/main" id="{34595120-9234-4CD9-931A-67EEBE692A24}"/>
              </a:ext>
            </a:extLst>
          </p:cNvPr>
          <p:cNvPicPr>
            <a:picLocks noChangeAspect="1"/>
          </p:cNvPicPr>
          <p:nvPr/>
        </p:nvPicPr>
        <p:blipFill>
          <a:blip r:embed="rId5"/>
          <a:stretch>
            <a:fillRect/>
          </a:stretch>
        </p:blipFill>
        <p:spPr>
          <a:xfrm>
            <a:off x="256354" y="3760866"/>
            <a:ext cx="4239445" cy="2829921"/>
          </a:xfrm>
          <a:prstGeom prst="rect">
            <a:avLst/>
          </a:prstGeom>
        </p:spPr>
      </p:pic>
      <p:sp>
        <p:nvSpPr>
          <p:cNvPr id="8" name="TextBox 7">
            <a:extLst>
              <a:ext uri="{FF2B5EF4-FFF2-40B4-BE49-F238E27FC236}">
                <a16:creationId xmlns:a16="http://schemas.microsoft.com/office/drawing/2014/main" id="{C7475B1F-7AB7-41A3-BE32-438A47D7792A}"/>
              </a:ext>
            </a:extLst>
          </p:cNvPr>
          <p:cNvSpPr txBox="1"/>
          <p:nvPr/>
        </p:nvSpPr>
        <p:spPr>
          <a:xfrm>
            <a:off x="5601520" y="6611294"/>
            <a:ext cx="3286125" cy="276999"/>
          </a:xfrm>
          <a:prstGeom prst="rect">
            <a:avLst/>
          </a:prstGeom>
          <a:noFill/>
        </p:spPr>
        <p:txBody>
          <a:bodyPr wrap="square" rtlCol="0">
            <a:spAutoFit/>
          </a:bodyPr>
          <a:lstStyle/>
          <a:p>
            <a:r>
              <a:rPr lang="it-IT" sz="1200" dirty="0">
                <a:latin typeface="Georgia" panose="02040502050405020303" pitchFamily="18" charset="0"/>
              </a:rPr>
              <a:t>Photo: Manny Crisostomo/Sacramento Bee</a:t>
            </a:r>
            <a:endParaRPr lang="en-US" sz="1200" dirty="0">
              <a:latin typeface="Georgia" panose="02040502050405020303" pitchFamily="18" charset="0"/>
            </a:endParaRPr>
          </a:p>
        </p:txBody>
      </p:sp>
    </p:spTree>
    <p:extLst>
      <p:ext uri="{BB962C8B-B14F-4D97-AF65-F5344CB8AC3E}">
        <p14:creationId xmlns:p14="http://schemas.microsoft.com/office/powerpoint/2010/main" val="1182427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82" y="-20612"/>
            <a:ext cx="9171482" cy="6878612"/>
          </a:xfrm>
          <a:prstGeom prst="rect">
            <a:avLst/>
          </a:prstGeom>
        </p:spPr>
      </p:pic>
      <p:sp>
        <p:nvSpPr>
          <p:cNvPr id="3" name="Content Placeholder 2"/>
          <p:cNvSpPr>
            <a:spLocks noGrp="1"/>
          </p:cNvSpPr>
          <p:nvPr>
            <p:ph idx="1"/>
          </p:nvPr>
        </p:nvSpPr>
        <p:spPr>
          <a:xfrm>
            <a:off x="685800" y="1143000"/>
            <a:ext cx="8229600" cy="3389012"/>
          </a:xfrm>
          <a:solidFill>
            <a:srgbClr val="3F7141">
              <a:alpha val="33000"/>
            </a:srgbClr>
          </a:solidFill>
        </p:spPr>
        <p:txBody>
          <a:bodyPr/>
          <a:lstStyle/>
          <a:p>
            <a:pPr marL="0" indent="0">
              <a:buNone/>
            </a:pPr>
            <a:r>
              <a:rPr lang="en-US" sz="2400" b="1" dirty="0">
                <a:solidFill>
                  <a:schemeClr val="bg1"/>
                </a:solidFill>
                <a:latin typeface="Georgia" pitchFamily="18" charset="0"/>
              </a:rPr>
              <a:t>Agricultural input expansion largely infeasible:</a:t>
            </a:r>
          </a:p>
          <a:p>
            <a:pPr>
              <a:buFontTx/>
              <a:buChar char="-"/>
            </a:pPr>
            <a:r>
              <a:rPr lang="en-US" sz="2400" dirty="0">
                <a:solidFill>
                  <a:schemeClr val="bg1"/>
                </a:solidFill>
                <a:latin typeface="Georgia"/>
                <a:cs typeface="Georgia"/>
              </a:rPr>
              <a:t>Arable land essentially fixed w/o major (ecol. risky) conversion of forest, wetlands, or drylands, </a:t>
            </a:r>
            <a:r>
              <a:rPr lang="en-US" sz="2400" dirty="0" err="1">
                <a:solidFill>
                  <a:schemeClr val="bg1"/>
                </a:solidFill>
                <a:latin typeface="Georgia"/>
                <a:cs typeface="Georgia"/>
              </a:rPr>
              <a:t>esp</a:t>
            </a:r>
            <a:r>
              <a:rPr lang="en-US" sz="2400" dirty="0">
                <a:solidFill>
                  <a:schemeClr val="bg1"/>
                </a:solidFill>
                <a:latin typeface="Georgia"/>
                <a:cs typeface="Georgia"/>
              </a:rPr>
              <a:t> in Asia </a:t>
            </a:r>
          </a:p>
          <a:p>
            <a:pPr>
              <a:buFontTx/>
              <a:buChar char="-"/>
            </a:pPr>
            <a:endParaRPr lang="en-US" sz="2400" dirty="0">
              <a:solidFill>
                <a:schemeClr val="bg1"/>
              </a:solidFill>
              <a:latin typeface="Georgia"/>
              <a:cs typeface="Georgia"/>
            </a:endParaRPr>
          </a:p>
          <a:p>
            <a:pPr>
              <a:buFontTx/>
              <a:buChar char="-"/>
            </a:pPr>
            <a:r>
              <a:rPr lang="en-US" sz="2400" dirty="0">
                <a:solidFill>
                  <a:schemeClr val="bg1"/>
                </a:solidFill>
                <a:latin typeface="Georgia"/>
                <a:cs typeface="Georgia"/>
              </a:rPr>
              <a:t>Increasing urban/protected area competition for land </a:t>
            </a:r>
          </a:p>
          <a:p>
            <a:pPr>
              <a:buFontTx/>
              <a:buChar char="-"/>
            </a:pPr>
            <a:endParaRPr lang="en-US" sz="2400" dirty="0">
              <a:solidFill>
                <a:schemeClr val="bg1"/>
              </a:solidFill>
              <a:latin typeface="Georgia"/>
              <a:cs typeface="Georgia"/>
            </a:endParaRPr>
          </a:p>
          <a:p>
            <a:pPr>
              <a:buFontTx/>
              <a:buChar char="-"/>
            </a:pPr>
            <a:r>
              <a:rPr lang="en-US" sz="2400" dirty="0">
                <a:solidFill>
                  <a:schemeClr val="bg1"/>
                </a:solidFill>
                <a:latin typeface="Georgia"/>
                <a:cs typeface="Georgia"/>
              </a:rPr>
              <a:t>Soil nutrient depletion (esp. N, P and minerals)</a:t>
            </a:r>
          </a:p>
          <a:p>
            <a:pPr>
              <a:buFontTx/>
              <a:buChar char="-"/>
            </a:pPr>
            <a:endParaRPr lang="en-US" sz="2400" dirty="0">
              <a:solidFill>
                <a:schemeClr val="bg1"/>
              </a:solidFill>
              <a:latin typeface="Georgia"/>
              <a:cs typeface="Georgia"/>
            </a:endParaRPr>
          </a:p>
          <a:p>
            <a:pPr>
              <a:buFontTx/>
              <a:buChar char="-"/>
            </a:pPr>
            <a:r>
              <a:rPr lang="en-US" sz="2400" dirty="0">
                <a:solidFill>
                  <a:schemeClr val="bg1"/>
                </a:solidFill>
                <a:latin typeface="Georgia"/>
                <a:cs typeface="Georgia"/>
              </a:rPr>
              <a:t>Ag </a:t>
            </a:r>
            <a:r>
              <a:rPr lang="en-US" sz="2400" dirty="0">
                <a:solidFill>
                  <a:schemeClr val="bg1"/>
                </a:solidFill>
                <a:latin typeface="Georgia" pitchFamily="18" charset="0"/>
              </a:rPr>
              <a:t>already accounts for ~70% of human water usage,      &gt; 80% in Africa and Asia, climate changes makes worse</a:t>
            </a:r>
          </a:p>
          <a:p>
            <a:pPr>
              <a:buFontTx/>
              <a:buChar char="-"/>
            </a:pPr>
            <a:endParaRPr lang="en-US" sz="2400" dirty="0">
              <a:solidFill>
                <a:schemeClr val="bg1"/>
              </a:solidFill>
              <a:latin typeface="Georgia" pitchFamily="18" charset="0"/>
            </a:endParaRPr>
          </a:p>
          <a:p>
            <a:pPr>
              <a:buFontTx/>
              <a:buChar char="-"/>
            </a:pPr>
            <a:r>
              <a:rPr lang="en-US" sz="2400" dirty="0">
                <a:solidFill>
                  <a:schemeClr val="bg1"/>
                </a:solidFill>
                <a:latin typeface="Georgia" pitchFamily="18" charset="0"/>
              </a:rPr>
              <a:t>Marine capture fisheries stable or declining</a:t>
            </a:r>
          </a:p>
        </p:txBody>
      </p:sp>
      <p:pic>
        <p:nvPicPr>
          <p:cNvPr id="4" name="Picture 3" descr="cu_logo_sml_150_ppt"/>
          <p:cNvPicPr>
            <a:picLocks noChangeAspect="1" noChangeArrowheads="1"/>
          </p:cNvPicPr>
          <p:nvPr/>
        </p:nvPicPr>
        <p:blipFill>
          <a:blip r:embed="rId3" cstate="print"/>
          <a:srcRect/>
          <a:stretch>
            <a:fillRect/>
          </a:stretch>
        </p:blipFill>
        <p:spPr bwMode="auto">
          <a:xfrm>
            <a:off x="-27482" y="-48094"/>
            <a:ext cx="9171482" cy="984024"/>
          </a:xfrm>
          <a:prstGeom prst="rect">
            <a:avLst/>
          </a:prstGeom>
          <a:noFill/>
          <a:ln w="9525">
            <a:noFill/>
            <a:miter lim="800000"/>
            <a:headEnd/>
            <a:tailEnd/>
          </a:ln>
        </p:spPr>
      </p:pic>
      <p:sp>
        <p:nvSpPr>
          <p:cNvPr id="6" name="Title 5"/>
          <p:cNvSpPr txBox="1">
            <a:spLocks/>
          </p:cNvSpPr>
          <p:nvPr/>
        </p:nvSpPr>
        <p:spPr bwMode="auto">
          <a:xfrm>
            <a:off x="2819400" y="-76200"/>
            <a:ext cx="6324600" cy="990600"/>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Respect planetary boundaries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_logo_sml_150_ppt"/>
          <p:cNvPicPr>
            <a:picLocks noChangeAspect="1" noChangeArrowheads="1"/>
          </p:cNvPicPr>
          <p:nvPr/>
        </p:nvPicPr>
        <p:blipFill>
          <a:blip r:embed="rId2" cstate="print"/>
          <a:srcRect/>
          <a:stretch>
            <a:fillRect/>
          </a:stretch>
        </p:blipFill>
        <p:spPr bwMode="auto">
          <a:xfrm>
            <a:off x="-27482" y="-48094"/>
            <a:ext cx="9171482" cy="984024"/>
          </a:xfrm>
          <a:prstGeom prst="rect">
            <a:avLst/>
          </a:prstGeom>
          <a:noFill/>
          <a:ln w="9525">
            <a:noFill/>
            <a:miter lim="800000"/>
            <a:headEnd/>
            <a:tailEnd/>
          </a:ln>
        </p:spPr>
      </p:pic>
      <p:sp>
        <p:nvSpPr>
          <p:cNvPr id="7" name="Content Placeholder 6">
            <a:extLst>
              <a:ext uri="{FF2B5EF4-FFF2-40B4-BE49-F238E27FC236}">
                <a16:creationId xmlns:a16="http://schemas.microsoft.com/office/drawing/2014/main" id="{49A25609-AD0F-492F-8455-82789DE0902C}"/>
              </a:ext>
            </a:extLst>
          </p:cNvPr>
          <p:cNvSpPr>
            <a:spLocks noGrp="1"/>
          </p:cNvSpPr>
          <p:nvPr>
            <p:ph idx="1"/>
          </p:nvPr>
        </p:nvSpPr>
        <p:spPr>
          <a:xfrm>
            <a:off x="76200" y="1066800"/>
            <a:ext cx="8853487" cy="685800"/>
          </a:xfrm>
        </p:spPr>
        <p:txBody>
          <a:bodyPr/>
          <a:lstStyle/>
          <a:p>
            <a:pPr marL="0" indent="0">
              <a:buNone/>
            </a:pPr>
            <a:r>
              <a:rPr lang="en-US" sz="2400" b="1" dirty="0">
                <a:latin typeface="Georgia" panose="02040502050405020303" pitchFamily="18" charset="0"/>
              </a:rPr>
              <a:t>Emergent tech can reduce food systems’ </a:t>
            </a:r>
            <a:r>
              <a:rPr lang="en-US" sz="2400" b="1" dirty="0" err="1">
                <a:latin typeface="Georgia" panose="02040502050405020303" pitchFamily="18" charset="0"/>
              </a:rPr>
              <a:t>env’t</a:t>
            </a:r>
            <a:r>
              <a:rPr lang="en-US" sz="2400" b="1" dirty="0">
                <a:latin typeface="Georgia" panose="02040502050405020303" pitchFamily="18" charset="0"/>
              </a:rPr>
              <a:t> footprint</a:t>
            </a:r>
          </a:p>
        </p:txBody>
      </p:sp>
      <p:sp>
        <p:nvSpPr>
          <p:cNvPr id="5" name="Title 5">
            <a:extLst>
              <a:ext uri="{FF2B5EF4-FFF2-40B4-BE49-F238E27FC236}">
                <a16:creationId xmlns:a16="http://schemas.microsoft.com/office/drawing/2014/main" id="{6DDA6EFD-A708-4B80-ADD5-2701289A2499}"/>
              </a:ext>
            </a:extLst>
          </p:cNvPr>
          <p:cNvSpPr txBox="1">
            <a:spLocks/>
          </p:cNvSpPr>
          <p:nvPr/>
        </p:nvSpPr>
        <p:spPr bwMode="auto">
          <a:xfrm>
            <a:off x="2819400" y="-76200"/>
            <a:ext cx="6324600" cy="990600"/>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Respect planetary boundaries</a:t>
            </a:r>
          </a:p>
        </p:txBody>
      </p:sp>
      <p:pic>
        <p:nvPicPr>
          <p:cNvPr id="1026" name="Picture 2" descr="drawing of part of pyrolysis kiln">
            <a:extLst>
              <a:ext uri="{FF2B5EF4-FFF2-40B4-BE49-F238E27FC236}">
                <a16:creationId xmlns:a16="http://schemas.microsoft.com/office/drawing/2014/main" id="{F7C0A477-8B59-4F67-AA74-40BDC37E3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878302"/>
            <a:ext cx="2543175" cy="19042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247A83-491F-4207-89C1-77C6516988EB}"/>
              </a:ext>
            </a:extLst>
          </p:cNvPr>
          <p:cNvPicPr>
            <a:picLocks noChangeAspect="1"/>
          </p:cNvPicPr>
          <p:nvPr/>
        </p:nvPicPr>
        <p:blipFill>
          <a:blip r:embed="rId4"/>
          <a:stretch>
            <a:fillRect/>
          </a:stretch>
        </p:blipFill>
        <p:spPr>
          <a:xfrm>
            <a:off x="6400800" y="1767142"/>
            <a:ext cx="2578994" cy="2057400"/>
          </a:xfrm>
          <a:prstGeom prst="rect">
            <a:avLst/>
          </a:prstGeom>
        </p:spPr>
      </p:pic>
      <p:sp>
        <p:nvSpPr>
          <p:cNvPr id="3" name="TextBox 2">
            <a:extLst>
              <a:ext uri="{FF2B5EF4-FFF2-40B4-BE49-F238E27FC236}">
                <a16:creationId xmlns:a16="http://schemas.microsoft.com/office/drawing/2014/main" id="{B3406056-EB6D-49F8-A1EC-B050D222604A}"/>
              </a:ext>
            </a:extLst>
          </p:cNvPr>
          <p:cNvSpPr txBox="1"/>
          <p:nvPr/>
        </p:nvSpPr>
        <p:spPr>
          <a:xfrm>
            <a:off x="381000" y="1621493"/>
            <a:ext cx="5791200" cy="5539978"/>
          </a:xfrm>
          <a:prstGeom prst="rect">
            <a:avLst/>
          </a:prstGeom>
          <a:noFill/>
        </p:spPr>
        <p:txBody>
          <a:bodyPr wrap="square" rtlCol="0">
            <a:spAutoFit/>
          </a:bodyPr>
          <a:lstStyle/>
          <a:p>
            <a:r>
              <a:rPr lang="en-US" sz="2400" b="1" dirty="0">
                <a:latin typeface="Georgia" panose="02040502050405020303" pitchFamily="18" charset="0"/>
              </a:rPr>
              <a:t>Digital: </a:t>
            </a:r>
            <a:r>
              <a:rPr lang="en-US" sz="2400" dirty="0">
                <a:latin typeface="Georgia" panose="02040502050405020303" pitchFamily="18" charset="0"/>
              </a:rPr>
              <a:t>precision ag, food rescue, monitoring of waste or encroachment into protected areas </a:t>
            </a:r>
          </a:p>
          <a:p>
            <a:endParaRPr lang="en-US" sz="2400" b="1" dirty="0">
              <a:latin typeface="Georgia" panose="02040502050405020303" pitchFamily="18" charset="0"/>
            </a:endParaRPr>
          </a:p>
          <a:p>
            <a:r>
              <a:rPr lang="en-US" sz="2400" b="1" dirty="0">
                <a:latin typeface="Georgia" panose="02040502050405020303" pitchFamily="18" charset="0"/>
              </a:rPr>
              <a:t>Energy: </a:t>
            </a:r>
            <a:r>
              <a:rPr lang="en-US" sz="2400" dirty="0">
                <a:latin typeface="Georgia" panose="02040502050405020303" pitchFamily="18" charset="0"/>
              </a:rPr>
              <a:t>off-grid solar/wind/biogas for improved water management and post-harvest crop drying/cooling/transport</a:t>
            </a:r>
          </a:p>
          <a:p>
            <a:endParaRPr lang="en-US" sz="2400" b="1" dirty="0">
              <a:latin typeface="Georgia" panose="02040502050405020303" pitchFamily="18" charset="0"/>
            </a:endParaRPr>
          </a:p>
          <a:p>
            <a:r>
              <a:rPr lang="en-US" sz="2400" b="1" dirty="0">
                <a:latin typeface="Georgia" panose="02040502050405020303" pitchFamily="18" charset="0"/>
              </a:rPr>
              <a:t>Genetic: </a:t>
            </a:r>
            <a:r>
              <a:rPr lang="en-US" sz="2400" dirty="0">
                <a:latin typeface="Georgia" panose="02040502050405020303" pitchFamily="18" charset="0"/>
              </a:rPr>
              <a:t>improved </a:t>
            </a:r>
            <a:r>
              <a:rPr lang="en-US" sz="2400" dirty="0" err="1">
                <a:latin typeface="Georgia" panose="02040502050405020303" pitchFamily="18" charset="0"/>
              </a:rPr>
              <a:t>biocontrols</a:t>
            </a:r>
            <a:r>
              <a:rPr lang="en-US" sz="2400" dirty="0">
                <a:latin typeface="Georgia" panose="02040502050405020303" pitchFamily="18" charset="0"/>
              </a:rPr>
              <a:t> for pests/pathogens (e.g., </a:t>
            </a:r>
            <a:r>
              <a:rPr lang="en-US" sz="2400" dirty="0" err="1">
                <a:latin typeface="Georgia" panose="02040502050405020303" pitchFamily="18" charset="0"/>
              </a:rPr>
              <a:t>Bt</a:t>
            </a:r>
            <a:r>
              <a:rPr lang="en-US" sz="2400" dirty="0">
                <a:latin typeface="Georgia" panose="02040502050405020303" pitchFamily="18" charset="0"/>
              </a:rPr>
              <a:t> eggplant) to reduce pesticide contamination</a:t>
            </a:r>
          </a:p>
          <a:p>
            <a:endParaRPr lang="en-US" sz="2400" b="1" dirty="0">
              <a:latin typeface="Georgia" panose="02040502050405020303" pitchFamily="18" charset="0"/>
            </a:endParaRPr>
          </a:p>
          <a:p>
            <a:r>
              <a:rPr lang="en-US" sz="2400" b="1" dirty="0">
                <a:latin typeface="Georgia" panose="02040502050405020303" pitchFamily="18" charset="0"/>
              </a:rPr>
              <a:t>Mechanical: </a:t>
            </a:r>
            <a:r>
              <a:rPr lang="en-US" sz="2400" dirty="0">
                <a:latin typeface="Georgia" panose="02040502050405020303" pitchFamily="18" charset="0"/>
              </a:rPr>
              <a:t>biochar/</a:t>
            </a:r>
            <a:r>
              <a:rPr lang="en-US" sz="2400" dirty="0" err="1">
                <a:latin typeface="Georgia" panose="02040502050405020303" pitchFamily="18" charset="0"/>
              </a:rPr>
              <a:t>bonechar</a:t>
            </a:r>
            <a:r>
              <a:rPr lang="en-US" sz="2400" dirty="0">
                <a:latin typeface="Georgia" panose="02040502050405020303" pitchFamily="18" charset="0"/>
              </a:rPr>
              <a:t>/other soil amendments to nourish soils</a:t>
            </a:r>
          </a:p>
          <a:p>
            <a:endParaRPr lang="en-US" dirty="0"/>
          </a:p>
        </p:txBody>
      </p:sp>
      <p:sp>
        <p:nvSpPr>
          <p:cNvPr id="6" name="TextBox 5">
            <a:extLst>
              <a:ext uri="{FF2B5EF4-FFF2-40B4-BE49-F238E27FC236}">
                <a16:creationId xmlns:a16="http://schemas.microsoft.com/office/drawing/2014/main" id="{49B23BCF-268A-4A74-8EC7-5C6F2DE5902B}"/>
              </a:ext>
            </a:extLst>
          </p:cNvPr>
          <p:cNvSpPr txBox="1"/>
          <p:nvPr/>
        </p:nvSpPr>
        <p:spPr>
          <a:xfrm>
            <a:off x="6477000" y="4038600"/>
            <a:ext cx="2362200" cy="523220"/>
          </a:xfrm>
          <a:prstGeom prst="rect">
            <a:avLst/>
          </a:prstGeom>
          <a:noFill/>
        </p:spPr>
        <p:txBody>
          <a:bodyPr wrap="square" rtlCol="0">
            <a:spAutoFit/>
          </a:bodyPr>
          <a:lstStyle/>
          <a:p>
            <a:r>
              <a:rPr lang="en-US" sz="1400" dirty="0">
                <a:latin typeface="Georgia" panose="02040502050405020303" pitchFamily="18" charset="0"/>
              </a:rPr>
              <a:t>Cornell </a:t>
            </a:r>
            <a:r>
              <a:rPr lang="en-US" sz="1400" dirty="0" err="1">
                <a:latin typeface="Georgia" panose="02040502050405020303" pitchFamily="18" charset="0"/>
              </a:rPr>
              <a:t>bonechar</a:t>
            </a:r>
            <a:r>
              <a:rPr lang="en-US" sz="1400" dirty="0">
                <a:latin typeface="Georgia" panose="02040502050405020303" pitchFamily="18" charset="0"/>
              </a:rPr>
              <a:t> and village pyrolysis projects</a:t>
            </a:r>
          </a:p>
        </p:txBody>
      </p:sp>
    </p:spTree>
    <p:extLst>
      <p:ext uri="{BB962C8B-B14F-4D97-AF65-F5344CB8AC3E}">
        <p14:creationId xmlns:p14="http://schemas.microsoft.com/office/powerpoint/2010/main" val="2613304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10600" cy="4525963"/>
          </a:xfrm>
        </p:spPr>
        <p:txBody>
          <a:bodyPr/>
          <a:lstStyle/>
          <a:p>
            <a:pPr marL="0" indent="0">
              <a:buNone/>
            </a:pPr>
            <a:r>
              <a:rPr lang="en-US" sz="2400" b="1" dirty="0">
                <a:latin typeface="Georgia" pitchFamily="18" charset="0"/>
              </a:rPr>
              <a:t>Tech is </a:t>
            </a:r>
            <a:r>
              <a:rPr lang="en-US" sz="2400" b="1" dirty="0" err="1">
                <a:latin typeface="Georgia" pitchFamily="18" charset="0"/>
              </a:rPr>
              <a:t>nec</a:t>
            </a:r>
            <a:r>
              <a:rPr lang="en-US" sz="2400" b="1" dirty="0">
                <a:latin typeface="Georgia" pitchFamily="18" charset="0"/>
              </a:rPr>
              <a:t> not </a:t>
            </a:r>
            <a:r>
              <a:rPr lang="en-US" sz="2400" b="1" dirty="0" err="1">
                <a:latin typeface="Georgia" pitchFamily="18" charset="0"/>
              </a:rPr>
              <a:t>suff.</a:t>
            </a:r>
            <a:r>
              <a:rPr lang="en-US" sz="2400" b="1" dirty="0">
                <a:latin typeface="Georgia" pitchFamily="18" charset="0"/>
              </a:rPr>
              <a:t> Human behavior is central … need win-win pathways to accelerate transitions.</a:t>
            </a:r>
          </a:p>
          <a:p>
            <a:pPr marL="0" indent="0">
              <a:buNone/>
            </a:pPr>
            <a:endParaRPr lang="en-US" sz="2400" dirty="0">
              <a:latin typeface="Georgia" pitchFamily="18" charset="0"/>
            </a:endParaRPr>
          </a:p>
          <a:p>
            <a:pPr lvl="1"/>
            <a:r>
              <a:rPr lang="en-US" sz="2400" dirty="0">
                <a:latin typeface="Georgia" pitchFamily="18" charset="0"/>
              </a:rPr>
              <a:t>Incentives and institutions drive discovery and diffusion: R&amp;D, tenure regimes, IP, STEM training …</a:t>
            </a:r>
          </a:p>
          <a:p>
            <a:pPr lvl="1"/>
            <a:r>
              <a:rPr lang="en-US" sz="2400" dirty="0">
                <a:latin typeface="Georgia" pitchFamily="18" charset="0"/>
              </a:rPr>
              <a:t>Agri-food R&amp;D capacity severely limited in Africa/Asia. Need to </a:t>
            </a:r>
            <a:r>
              <a:rPr lang="en-US" sz="2400" b="1" dirty="0">
                <a:latin typeface="Georgia" pitchFamily="18" charset="0"/>
              </a:rPr>
              <a:t>resuscitate agri-food R&amp;D institutions and renew investment in capacity building.</a:t>
            </a:r>
            <a:endParaRPr lang="en-US" sz="2400" dirty="0">
              <a:latin typeface="Georgia" pitchFamily="18" charset="0"/>
            </a:endParaRPr>
          </a:p>
          <a:p>
            <a:pPr lvl="1"/>
            <a:r>
              <a:rPr lang="en-US" sz="2400" dirty="0">
                <a:latin typeface="Georgia" pitchFamily="18" charset="0"/>
              </a:rPr>
              <a:t>Technological advance requires </a:t>
            </a:r>
            <a:r>
              <a:rPr lang="en-US" sz="2400" b="1" dirty="0">
                <a:latin typeface="Georgia" pitchFamily="18" charset="0"/>
              </a:rPr>
              <a:t>investment.</a:t>
            </a:r>
            <a:r>
              <a:rPr lang="en-US" sz="2400" dirty="0">
                <a:latin typeface="Georgia" pitchFamily="18" charset="0"/>
              </a:rPr>
              <a:t> Gov’ts and philanthropies essential but insufficient. Rely heavily on the </a:t>
            </a:r>
            <a:r>
              <a:rPr lang="en-US" sz="2400" b="1" dirty="0">
                <a:latin typeface="Georgia" pitchFamily="18" charset="0"/>
              </a:rPr>
              <a:t>private sector</a:t>
            </a:r>
            <a:r>
              <a:rPr lang="en-US" sz="2400" dirty="0">
                <a:latin typeface="Georgia" pitchFamily="18" charset="0"/>
              </a:rPr>
              <a:t>. B corps of growing interest. </a:t>
            </a:r>
          </a:p>
          <a:p>
            <a:pPr lvl="1"/>
            <a:r>
              <a:rPr lang="en-US" sz="2400" b="1" dirty="0">
                <a:latin typeface="Georgia" pitchFamily="18" charset="0"/>
              </a:rPr>
              <a:t>Private IP </a:t>
            </a:r>
            <a:r>
              <a:rPr lang="en-US" sz="2400" dirty="0">
                <a:latin typeface="Georgia" pitchFamily="18" charset="0"/>
              </a:rPr>
              <a:t>regimes increasingly pose obstacles.</a:t>
            </a:r>
          </a:p>
          <a:p>
            <a:pPr lvl="1"/>
            <a:r>
              <a:rPr lang="en-US" sz="2400" b="1" dirty="0">
                <a:latin typeface="Georgia" pitchFamily="18" charset="0"/>
              </a:rPr>
              <a:t>Opposition to GMOs/gene editing </a:t>
            </a:r>
            <a:r>
              <a:rPr lang="en-US" sz="2400" dirty="0">
                <a:latin typeface="Georgia" pitchFamily="18" charset="0"/>
              </a:rPr>
              <a:t>impedes progress</a:t>
            </a:r>
          </a:p>
          <a:p>
            <a:pPr lvl="1"/>
            <a:r>
              <a:rPr lang="en-US" sz="2400" dirty="0">
                <a:latin typeface="Georgia" pitchFamily="18" charset="0"/>
              </a:rPr>
              <a:t>Chefs/cooks as changemakers … </a:t>
            </a:r>
            <a:r>
              <a:rPr lang="en-US" sz="2400" b="1" dirty="0">
                <a:latin typeface="Georgia" pitchFamily="18" charset="0"/>
              </a:rPr>
              <a:t>re-shape diets or us</a:t>
            </a:r>
            <a:r>
              <a:rPr lang="en-US" sz="2400" dirty="0">
                <a:latin typeface="Georgia" pitchFamily="18" charset="0"/>
              </a:rPr>
              <a:t>!</a:t>
            </a:r>
          </a:p>
          <a:p>
            <a:pPr marL="457200" lvl="1" indent="0">
              <a:buNone/>
            </a:pPr>
            <a:endParaRPr lang="en-US" sz="2400" dirty="0">
              <a:latin typeface="Georgia" pitchFamily="18" charset="0"/>
            </a:endParaRPr>
          </a:p>
        </p:txBody>
      </p:sp>
      <p:pic>
        <p:nvPicPr>
          <p:cNvPr id="4" name="Picture 3"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6" name="Title 5">
            <a:extLst>
              <a:ext uri="{FF2B5EF4-FFF2-40B4-BE49-F238E27FC236}">
                <a16:creationId xmlns:a16="http://schemas.microsoft.com/office/drawing/2014/main" id="{D263846E-ED60-46AC-AE3D-60081D9C2933}"/>
              </a:ext>
            </a:extLst>
          </p:cNvPr>
          <p:cNvSpPr txBox="1">
            <a:spLocks/>
          </p:cNvSpPr>
          <p:nvPr/>
        </p:nvSpPr>
        <p:spPr bwMode="auto">
          <a:xfrm>
            <a:off x="3581400" y="95244"/>
            <a:ext cx="5572125" cy="790586"/>
          </a:xfrm>
          <a:prstGeom prst="rect">
            <a:avLst/>
          </a:prstGeom>
          <a:noFill/>
          <a:ln w="9525">
            <a:noFill/>
            <a:miter lim="800000"/>
            <a:headEnd/>
            <a:tailEnd/>
          </a:ln>
        </p:spPr>
        <p:txBody>
          <a:bodyPr anchor="ctr"/>
          <a:lstStyle/>
          <a:p>
            <a:pPr algn="r" eaLnBrk="0" hangingPunct="0">
              <a:defRPr/>
            </a:pPr>
            <a:r>
              <a:rPr lang="en-US" sz="2800" b="1" kern="0" dirty="0">
                <a:solidFill>
                  <a:schemeClr val="bg1"/>
                </a:solidFill>
                <a:latin typeface="Georgia" pitchFamily="18" charset="0"/>
                <a:ea typeface="+mj-ea"/>
                <a:cs typeface="+mj-cs"/>
              </a:rPr>
              <a:t>Policies, institutions, culture</a:t>
            </a:r>
          </a:p>
        </p:txBody>
      </p:sp>
    </p:spTree>
    <p:extLst>
      <p:ext uri="{BB962C8B-B14F-4D97-AF65-F5344CB8AC3E}">
        <p14:creationId xmlns:p14="http://schemas.microsoft.com/office/powerpoint/2010/main" val="1275149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12" name="Title 1"/>
          <p:cNvSpPr>
            <a:spLocks noGrp="1"/>
          </p:cNvSpPr>
          <p:nvPr>
            <p:ph type="ctrTitle"/>
          </p:nvPr>
        </p:nvSpPr>
        <p:spPr>
          <a:xfrm>
            <a:off x="76200" y="1008558"/>
            <a:ext cx="9067800" cy="809614"/>
          </a:xfrm>
        </p:spPr>
        <p:txBody>
          <a:bodyPr rtlCol="0" anchor="t">
            <a:normAutofit fontScale="90000"/>
          </a:bodyPr>
          <a:lstStyle/>
          <a:p>
            <a:pPr algn="l" eaLnBrk="1" fontAlgn="auto" hangingPunct="1">
              <a:spcAft>
                <a:spcPts val="0"/>
              </a:spcAft>
              <a:defRPr/>
            </a:pPr>
            <a:r>
              <a:rPr lang="en-US" sz="2400" b="1" u="sng" dirty="0">
                <a:latin typeface="Georgia" pitchFamily="18" charset="0"/>
              </a:rPr>
              <a:t>A sustainable food secure future for all requires innovations:</a:t>
            </a:r>
            <a:br>
              <a:rPr lang="en-US" sz="2400" b="1" u="sng" dirty="0">
                <a:latin typeface="Georgia" pitchFamily="18" charset="0"/>
              </a:rPr>
            </a:br>
            <a:br>
              <a:rPr lang="en-US" sz="2400" b="1" dirty="0">
                <a:latin typeface="Georgia" pitchFamily="18" charset="0"/>
              </a:rPr>
            </a:br>
            <a:r>
              <a:rPr lang="en-US" sz="2400" b="1" dirty="0">
                <a:latin typeface="Georgia" pitchFamily="18" charset="0"/>
              </a:rPr>
              <a:t>1. In growing the downstream supply of minerals and  vitamins from vegetables, fruits, and animal source foods</a:t>
            </a:r>
            <a:br>
              <a:rPr lang="en-US" sz="2400" b="1" dirty="0">
                <a:latin typeface="Georgia" pitchFamily="18" charset="0"/>
              </a:rPr>
            </a:br>
            <a:br>
              <a:rPr lang="en-US" sz="2400" b="1" dirty="0">
                <a:latin typeface="Georgia" pitchFamily="18" charset="0"/>
              </a:rPr>
            </a:br>
            <a:r>
              <a:rPr lang="en-US" sz="2400" b="1" dirty="0">
                <a:latin typeface="Georgia" pitchFamily="18" charset="0"/>
              </a:rPr>
              <a:t>2. Accelerating adaptation to climate change, water scarcity, and improve soil nutrient cycling and climate mitigation</a:t>
            </a:r>
            <a:br>
              <a:rPr lang="en-US" sz="2400" b="1" dirty="0">
                <a:latin typeface="Georgia" pitchFamily="18" charset="0"/>
              </a:rPr>
            </a:br>
            <a:br>
              <a:rPr lang="en-US" sz="2400" b="1" dirty="0">
                <a:latin typeface="Georgia" pitchFamily="18" charset="0"/>
              </a:rPr>
            </a:br>
            <a:r>
              <a:rPr lang="en-US" sz="2400" b="1" dirty="0">
                <a:latin typeface="Georgia" pitchFamily="18" charset="0"/>
              </a:rPr>
              <a:t>3. Food value chain enhancements to improve access to affordable, healthy foods, and reduce loss and waste</a:t>
            </a:r>
            <a:br>
              <a:rPr lang="en-US" sz="2400" b="1" dirty="0">
                <a:latin typeface="Georgia" pitchFamily="18" charset="0"/>
              </a:rPr>
            </a:br>
            <a:br>
              <a:rPr lang="en-US" sz="2400" b="1" dirty="0">
                <a:latin typeface="Georgia" pitchFamily="18" charset="0"/>
              </a:rPr>
            </a:br>
            <a:r>
              <a:rPr lang="en-US" sz="2400" b="1" dirty="0">
                <a:latin typeface="Georgia" pitchFamily="18" charset="0"/>
              </a:rPr>
              <a:t>4. Enhanced social protection and safety nets for the poorest </a:t>
            </a:r>
            <a:br>
              <a:rPr lang="en-US" sz="2400" b="1" dirty="0">
                <a:latin typeface="Georgia" pitchFamily="18" charset="0"/>
              </a:rPr>
            </a:br>
            <a:br>
              <a:rPr lang="en-US" sz="2400" b="1" dirty="0">
                <a:latin typeface="Georgia" pitchFamily="18" charset="0"/>
              </a:rPr>
            </a:br>
            <a:r>
              <a:rPr lang="en-US" sz="2400" b="1" dirty="0">
                <a:latin typeface="Georgia" pitchFamily="18" charset="0"/>
              </a:rPr>
              <a:t>5. De-risking and de-agrarianizing food systems</a:t>
            </a:r>
            <a:br>
              <a:rPr lang="en-US" sz="2400" b="1" dirty="0">
                <a:latin typeface="Georgia" pitchFamily="18" charset="0"/>
              </a:rPr>
            </a:br>
            <a:br>
              <a:rPr lang="en-US" sz="2400" b="1" dirty="0">
                <a:latin typeface="Georgia" pitchFamily="18" charset="0"/>
              </a:rPr>
            </a:br>
            <a:r>
              <a:rPr lang="en-US" sz="2400" b="1" dirty="0">
                <a:latin typeface="Georgia" pitchFamily="18" charset="0"/>
              </a:rPr>
              <a:t>6. A stronger focus on and in Africa and South Asia</a:t>
            </a:r>
            <a:br>
              <a:rPr lang="en-US" sz="2400" b="1" dirty="0">
                <a:latin typeface="Georgia" pitchFamily="18" charset="0"/>
              </a:rPr>
            </a:br>
            <a:br>
              <a:rPr lang="en-US" sz="2400" b="1" dirty="0">
                <a:latin typeface="Georgia" pitchFamily="18" charset="0"/>
              </a:rPr>
            </a:br>
            <a:endParaRPr lang="en-US" sz="2400" b="1" dirty="0">
              <a:latin typeface="Georgia" pitchFamily="18" charset="0"/>
            </a:endParaRPr>
          </a:p>
        </p:txBody>
      </p:sp>
      <p:sp>
        <p:nvSpPr>
          <p:cNvPr id="13" name="Title 5"/>
          <p:cNvSpPr txBox="1">
            <a:spLocks/>
          </p:cNvSpPr>
          <p:nvPr/>
        </p:nvSpPr>
        <p:spPr bwMode="auto">
          <a:xfrm>
            <a:off x="4648200" y="64663"/>
            <a:ext cx="4267200" cy="790586"/>
          </a:xfrm>
          <a:prstGeom prst="rect">
            <a:avLst/>
          </a:prstGeom>
          <a:noFill/>
          <a:ln w="9525">
            <a:noFill/>
            <a:miter lim="800000"/>
            <a:headEnd/>
            <a:tailEnd/>
          </a:ln>
        </p:spPr>
        <p:txBody>
          <a:bodyPr anchor="ctr"/>
          <a:lstStyle/>
          <a:p>
            <a:pPr eaLnBrk="0" hangingPunct="0">
              <a:defRPr/>
            </a:pPr>
            <a:r>
              <a:rPr lang="en-US" sz="2800" b="1" kern="0" dirty="0">
                <a:solidFill>
                  <a:schemeClr val="bg1"/>
                </a:solidFill>
                <a:latin typeface="Georgia" pitchFamily="18" charset="0"/>
                <a:ea typeface="+mj-ea"/>
                <a:cs typeface="+mj-cs"/>
              </a:rPr>
              <a:t>Science and solidarity</a:t>
            </a:r>
          </a:p>
        </p:txBody>
      </p:sp>
    </p:spTree>
    <p:extLst>
      <p:ext uri="{BB962C8B-B14F-4D97-AF65-F5344CB8AC3E}">
        <p14:creationId xmlns:p14="http://schemas.microsoft.com/office/powerpoint/2010/main" val="3350305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BoysInSwimmingPondTsararivotra"/>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a:xfrm>
            <a:off x="0" y="981075"/>
            <a:ext cx="9144000" cy="6858000"/>
          </a:xfrm>
          <a:prstGeom prst="rect">
            <a:avLst/>
          </a:prstGeom>
          <a:noFill/>
        </p:spPr>
      </p:pic>
      <p:sp>
        <p:nvSpPr>
          <p:cNvPr id="27651" name="TextBox 2"/>
          <p:cNvSpPr txBox="1">
            <a:spLocks noChangeArrowheads="1"/>
          </p:cNvSpPr>
          <p:nvPr/>
        </p:nvSpPr>
        <p:spPr bwMode="auto">
          <a:xfrm>
            <a:off x="0" y="1295400"/>
            <a:ext cx="9220200" cy="523220"/>
          </a:xfrm>
          <a:prstGeom prst="rect">
            <a:avLst/>
          </a:prstGeom>
          <a:noFill/>
          <a:ln w="9525">
            <a:noFill/>
            <a:miter lim="800000"/>
            <a:headEnd/>
            <a:tailEnd/>
          </a:ln>
        </p:spPr>
        <p:txBody>
          <a:bodyPr>
            <a:spAutoFit/>
          </a:bodyPr>
          <a:lstStyle/>
          <a:p>
            <a:pPr algn="ctr"/>
            <a:r>
              <a:rPr lang="en-US" sz="2800" b="1" dirty="0">
                <a:solidFill>
                  <a:schemeClr val="bg1"/>
                </a:solidFill>
                <a:latin typeface="Georgia" pitchFamily="18" charset="0"/>
              </a:rPr>
              <a:t>Thank you for your time, interest and comments!</a:t>
            </a:r>
          </a:p>
        </p:txBody>
      </p:sp>
      <p:pic>
        <p:nvPicPr>
          <p:cNvPr id="27652" name="Picture 5" descr="cu_logo_sml_150_ppt"/>
          <p:cNvPicPr>
            <a:picLocks noChangeAspect="1" noChangeArrowheads="1"/>
          </p:cNvPicPr>
          <p:nvPr/>
        </p:nvPicPr>
        <p:blipFill>
          <a:blip r:embed="rId4" cstate="print"/>
          <a:srcRect/>
          <a:stretch>
            <a:fillRect/>
          </a:stretch>
        </p:blipFill>
        <p:spPr bwMode="auto">
          <a:xfrm>
            <a:off x="0" y="0"/>
            <a:ext cx="9144000" cy="981075"/>
          </a:xfrm>
          <a:prstGeom prst="rect">
            <a:avLst/>
          </a:prstGeom>
          <a:noFill/>
          <a:ln w="9525">
            <a:noFill/>
            <a:miter lim="800000"/>
            <a:headEnd/>
            <a:tailEnd/>
          </a:ln>
        </p:spPr>
      </p:pic>
      <p:sp>
        <p:nvSpPr>
          <p:cNvPr id="6" name="Title 5"/>
          <p:cNvSpPr txBox="1">
            <a:spLocks/>
          </p:cNvSpPr>
          <p:nvPr/>
        </p:nvSpPr>
        <p:spPr bwMode="auto">
          <a:xfrm>
            <a:off x="6400800" y="0"/>
            <a:ext cx="2743200" cy="990600"/>
          </a:xfrm>
          <a:prstGeom prst="rect">
            <a:avLst/>
          </a:prstGeom>
          <a:noFill/>
          <a:ln w="9525">
            <a:noFill/>
            <a:miter lim="800000"/>
            <a:headEnd/>
            <a:tailEnd/>
          </a:ln>
        </p:spPr>
        <p:txBody>
          <a:bodyPr anchor="ctr"/>
          <a:lstStyle/>
          <a:p>
            <a:pPr algn="r" eaLnBrk="0" hangingPunct="0">
              <a:defRPr/>
            </a:pPr>
            <a:r>
              <a:rPr lang="en-US" sz="3000" b="1" kern="0" dirty="0">
                <a:solidFill>
                  <a:schemeClr val="bg1"/>
                </a:solidFill>
                <a:latin typeface="Georgia" pitchFamily="18" charset="0"/>
                <a:ea typeface="+mj-ea"/>
                <a:cs typeface="+mj-cs"/>
              </a:rPr>
              <a:t>Thank you</a:t>
            </a:r>
          </a:p>
        </p:txBody>
      </p:sp>
    </p:spTree>
    <p:extLst>
      <p:ext uri="{BB962C8B-B14F-4D97-AF65-F5344CB8AC3E}">
        <p14:creationId xmlns:p14="http://schemas.microsoft.com/office/powerpoint/2010/main" val="264872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9144000" cy="3276600"/>
          </a:xfrm>
        </p:spPr>
        <p:txBody>
          <a:bodyPr>
            <a:normAutofit/>
          </a:bodyPr>
          <a:lstStyle/>
          <a:p>
            <a:r>
              <a:rPr lang="en-US" dirty="0"/>
              <a:t> </a:t>
            </a:r>
            <a:endParaRPr lang="en-US" sz="2800" dirty="0">
              <a:latin typeface="Georgia" pitchFamily="18" charset="0"/>
            </a:endParaRPr>
          </a:p>
        </p:txBody>
      </p:sp>
      <p:sp>
        <p:nvSpPr>
          <p:cNvPr id="3" name="TextBox 2"/>
          <p:cNvSpPr txBox="1"/>
          <p:nvPr/>
        </p:nvSpPr>
        <p:spPr>
          <a:xfrm>
            <a:off x="367259" y="1351508"/>
            <a:ext cx="8243341" cy="2492990"/>
          </a:xfrm>
          <a:prstGeom prst="rect">
            <a:avLst/>
          </a:prstGeom>
          <a:noFill/>
        </p:spPr>
        <p:txBody>
          <a:bodyPr wrap="square" rtlCol="0">
            <a:spAutoFit/>
          </a:bodyPr>
          <a:lstStyle/>
          <a:p>
            <a:r>
              <a:rPr lang="en-US" sz="2400" b="1" dirty="0">
                <a:latin typeface="Georgia" pitchFamily="18" charset="0"/>
              </a:rPr>
              <a:t>Achieving global food security requires innovations that are </a:t>
            </a:r>
            <a:r>
              <a:rPr lang="en-US" sz="2400" b="1" dirty="0">
                <a:solidFill>
                  <a:srgbClr val="FF0000"/>
                </a:solidFill>
                <a:latin typeface="Georgia" pitchFamily="18" charset="0"/>
              </a:rPr>
              <a:t>progressive </a:t>
            </a:r>
            <a:r>
              <a:rPr lang="en-US" sz="2400" b="1" dirty="0">
                <a:latin typeface="Georgia" pitchFamily="18" charset="0"/>
              </a:rPr>
              <a:t>in both senses:</a:t>
            </a:r>
          </a:p>
          <a:p>
            <a:endParaRPr lang="en-US" sz="2400" b="1" dirty="0">
              <a:latin typeface="Georgia" pitchFamily="18" charset="0"/>
            </a:endParaRPr>
          </a:p>
          <a:p>
            <a:pPr marL="457200" indent="-457200">
              <a:buAutoNum type="arabicPeriod"/>
            </a:pPr>
            <a:r>
              <a:rPr lang="en-US" sz="2400" b="1" dirty="0">
                <a:latin typeface="Georgia" pitchFamily="18" charset="0"/>
              </a:rPr>
              <a:t>Have faith in </a:t>
            </a:r>
            <a:r>
              <a:rPr lang="en-US" sz="2400" b="1" dirty="0">
                <a:solidFill>
                  <a:srgbClr val="FF0000"/>
                </a:solidFill>
                <a:latin typeface="Georgia" pitchFamily="18" charset="0"/>
              </a:rPr>
              <a:t>science</a:t>
            </a:r>
            <a:r>
              <a:rPr lang="en-US" sz="2400" b="1" dirty="0">
                <a:latin typeface="Georgia" pitchFamily="18" charset="0"/>
              </a:rPr>
              <a:t> as an engine of advance</a:t>
            </a:r>
          </a:p>
          <a:p>
            <a:pPr marL="457200" indent="-457200">
              <a:buAutoNum type="arabicPeriod"/>
            </a:pPr>
            <a:r>
              <a:rPr lang="en-US" sz="2400" b="1" dirty="0">
                <a:latin typeface="Georgia" pitchFamily="18" charset="0"/>
              </a:rPr>
              <a:t>Show</a:t>
            </a:r>
            <a:r>
              <a:rPr lang="en-US" sz="2400" b="1" dirty="0">
                <a:solidFill>
                  <a:srgbClr val="FF0000"/>
                </a:solidFill>
                <a:latin typeface="Georgia" pitchFamily="18" charset="0"/>
              </a:rPr>
              <a:t> solidarity</a:t>
            </a:r>
            <a:r>
              <a:rPr lang="en-US" sz="2400" b="1" dirty="0">
                <a:latin typeface="Georgia" pitchFamily="18" charset="0"/>
              </a:rPr>
              <a:t> with the poor</a:t>
            </a:r>
          </a:p>
          <a:p>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7" name="TextBox 6"/>
          <p:cNvSpPr txBox="1"/>
          <p:nvPr/>
        </p:nvSpPr>
        <p:spPr>
          <a:xfrm>
            <a:off x="508000" y="6526510"/>
            <a:ext cx="5740400" cy="307777"/>
          </a:xfrm>
          <a:prstGeom prst="rect">
            <a:avLst/>
          </a:prstGeom>
          <a:noFill/>
        </p:spPr>
        <p:txBody>
          <a:bodyPr wrap="square" rtlCol="0">
            <a:spAutoFit/>
          </a:bodyPr>
          <a:lstStyle/>
          <a:p>
            <a:r>
              <a:rPr lang="en-US" sz="1400" dirty="0">
                <a:latin typeface="Georgia" panose="02040502050405020303" pitchFamily="18" charset="0"/>
              </a:rPr>
              <a:t>Photo credits: Forward Press, Beck </a:t>
            </a:r>
            <a:r>
              <a:rPr lang="en-US" sz="1400" dirty="0" err="1">
                <a:latin typeface="Georgia" panose="02040502050405020303" pitchFamily="18" charset="0"/>
              </a:rPr>
              <a:t>Diefenbach</a:t>
            </a:r>
            <a:r>
              <a:rPr lang="en-US" sz="1400" dirty="0">
                <a:latin typeface="Georgia" panose="02040502050405020303" pitchFamily="18" charset="0"/>
              </a:rPr>
              <a:t>/Reuters, Mike Gore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9699" t="6831" r="23634"/>
          <a:stretch/>
        </p:blipFill>
        <p:spPr>
          <a:xfrm>
            <a:off x="5982606" y="3668006"/>
            <a:ext cx="3048000" cy="2078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458168"/>
            <a:ext cx="3890032" cy="2078736"/>
          </a:xfrm>
          <a:prstGeom prst="rect">
            <a:avLst/>
          </a:prstGeom>
        </p:spPr>
      </p:pic>
      <p:pic>
        <p:nvPicPr>
          <p:cNvPr id="6" name="Picture 5" descr="A picture containing indoor, building, table, filled&#10;&#10;Description automatically generated">
            <a:extLst>
              <a:ext uri="{FF2B5EF4-FFF2-40B4-BE49-F238E27FC236}">
                <a16:creationId xmlns:a16="http://schemas.microsoft.com/office/drawing/2014/main" id="{831FC930-0248-4B21-9B00-3803C86BE8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5689" y="3912176"/>
            <a:ext cx="3199776" cy="2399832"/>
          </a:xfrm>
          <a:prstGeom prst="rect">
            <a:avLst/>
          </a:prstGeom>
        </p:spPr>
      </p:pic>
      <p:sp>
        <p:nvSpPr>
          <p:cNvPr id="9" name="TextBox 8">
            <a:extLst>
              <a:ext uri="{FF2B5EF4-FFF2-40B4-BE49-F238E27FC236}">
                <a16:creationId xmlns:a16="http://schemas.microsoft.com/office/drawing/2014/main" id="{AD939BCB-8CCF-4929-860B-0A436536CE1C}"/>
              </a:ext>
            </a:extLst>
          </p:cNvPr>
          <p:cNvSpPr txBox="1"/>
          <p:nvPr/>
        </p:nvSpPr>
        <p:spPr>
          <a:xfrm>
            <a:off x="3657600" y="228600"/>
            <a:ext cx="5486400" cy="492443"/>
          </a:xfrm>
          <a:prstGeom prst="rect">
            <a:avLst/>
          </a:prstGeom>
          <a:noFill/>
        </p:spPr>
        <p:txBody>
          <a:bodyPr wrap="square" rtlCol="0">
            <a:spAutoFit/>
          </a:bodyPr>
          <a:lstStyle/>
          <a:p>
            <a:pPr algn="r"/>
            <a:r>
              <a:rPr lang="en-US" sz="2600" b="1" dirty="0">
                <a:solidFill>
                  <a:schemeClr val="bg1"/>
                </a:solidFill>
                <a:latin typeface="Georgia" pitchFamily="18" charset="0"/>
              </a:rPr>
              <a:t>Requires a progressive agenda</a:t>
            </a:r>
          </a:p>
        </p:txBody>
      </p:sp>
    </p:spTree>
    <p:extLst>
      <p:ext uri="{BB962C8B-B14F-4D97-AF65-F5344CB8AC3E}">
        <p14:creationId xmlns:p14="http://schemas.microsoft.com/office/powerpoint/2010/main" val="22839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0"/>
            <a:ext cx="9144000" cy="3276600"/>
          </a:xfrm>
        </p:spPr>
        <p:txBody>
          <a:bodyPr>
            <a:normAutofit/>
          </a:bodyPr>
          <a:lstStyle/>
          <a:p>
            <a:r>
              <a:rPr lang="en-US" dirty="0"/>
              <a:t> </a:t>
            </a:r>
            <a:endParaRPr lang="en-US" sz="2800" dirty="0">
              <a:latin typeface="Georgia" pitchFamily="18" charset="0"/>
            </a:endParaRPr>
          </a:p>
        </p:txBody>
      </p:sp>
      <p:sp>
        <p:nvSpPr>
          <p:cNvPr id="3" name="TextBox 2"/>
          <p:cNvSpPr txBox="1"/>
          <p:nvPr/>
        </p:nvSpPr>
        <p:spPr>
          <a:xfrm>
            <a:off x="304801" y="1066800"/>
            <a:ext cx="8610600" cy="5262979"/>
          </a:xfrm>
          <a:prstGeom prst="rect">
            <a:avLst/>
          </a:prstGeom>
          <a:noFill/>
        </p:spPr>
        <p:txBody>
          <a:bodyPr wrap="square" rtlCol="0">
            <a:spAutoFit/>
          </a:bodyPr>
          <a:lstStyle/>
          <a:p>
            <a:pPr marL="457200" indent="-457200">
              <a:buAutoNum type="arabicPeriod"/>
            </a:pPr>
            <a:r>
              <a:rPr lang="en-US" sz="2400" b="1" dirty="0">
                <a:latin typeface="Georgia" pitchFamily="18" charset="0"/>
              </a:rPr>
              <a:t>Global food challenges are formidable but manageable. The world has previously faced and successfully tackled global food security through scientific and social protection innovations. </a:t>
            </a:r>
          </a:p>
          <a:p>
            <a:pPr marL="457200" indent="-457200">
              <a:buAutoNum type="arabicPeriod"/>
            </a:pPr>
            <a:endParaRPr lang="en-US" sz="2400" b="1" dirty="0">
              <a:latin typeface="Georgia" pitchFamily="18" charset="0"/>
            </a:endParaRPr>
          </a:p>
          <a:p>
            <a:pPr marL="457200" indent="-457200">
              <a:buAutoNum type="arabicPeriod"/>
            </a:pPr>
            <a:r>
              <a:rPr lang="en-US" sz="2400" b="1" dirty="0">
                <a:latin typeface="Georgia" pitchFamily="18" charset="0"/>
              </a:rPr>
              <a:t>But challenges today are fundamentally different, so require different foci and new innovations: </a:t>
            </a:r>
          </a:p>
          <a:p>
            <a:pPr marL="971550" lvl="1" indent="-514350">
              <a:buFont typeface="+mj-lt"/>
              <a:buAutoNum type="romanLcPeriod"/>
            </a:pPr>
            <a:r>
              <a:rPr lang="en-US" sz="2400" b="1" dirty="0">
                <a:latin typeface="Georgia" pitchFamily="18" charset="0"/>
              </a:rPr>
              <a:t>Africa (and </a:t>
            </a:r>
            <a:r>
              <a:rPr lang="en-US" sz="2400" b="1" dirty="0" err="1">
                <a:latin typeface="Georgia" pitchFamily="18" charset="0"/>
              </a:rPr>
              <a:t>S.Asia</a:t>
            </a:r>
            <a:r>
              <a:rPr lang="en-US" sz="2400" b="1" dirty="0">
                <a:latin typeface="Georgia" pitchFamily="18" charset="0"/>
              </a:rPr>
              <a:t>)</a:t>
            </a:r>
          </a:p>
          <a:p>
            <a:pPr marL="971550" lvl="1" indent="-514350">
              <a:buFont typeface="+mj-lt"/>
              <a:buAutoNum type="romanLcPeriod"/>
            </a:pPr>
            <a:r>
              <a:rPr lang="en-US" sz="2400" b="1" dirty="0">
                <a:latin typeface="Georgia" pitchFamily="18" charset="0"/>
              </a:rPr>
              <a:t>Healthy diets: micronutrients/obesity</a:t>
            </a:r>
          </a:p>
          <a:p>
            <a:pPr marL="971550" lvl="1" indent="-514350">
              <a:buFont typeface="+mj-lt"/>
              <a:buAutoNum type="romanLcPeriod"/>
            </a:pPr>
            <a:r>
              <a:rPr lang="en-US" sz="2400" b="1" dirty="0">
                <a:latin typeface="Georgia" pitchFamily="18" charset="0"/>
              </a:rPr>
              <a:t>De-risking agri-food systems </a:t>
            </a:r>
          </a:p>
          <a:p>
            <a:pPr marL="971550" lvl="1" indent="-514350">
              <a:buFont typeface="+mj-lt"/>
              <a:buAutoNum type="romanLcPeriod"/>
            </a:pPr>
            <a:r>
              <a:rPr lang="en-US" sz="2400" b="1" dirty="0">
                <a:latin typeface="Georgia" pitchFamily="18" charset="0"/>
              </a:rPr>
              <a:t>De-agrarianizing food systems</a:t>
            </a:r>
          </a:p>
          <a:p>
            <a:pPr marL="971550" lvl="1" indent="-514350">
              <a:buFont typeface="+mj-lt"/>
              <a:buAutoNum type="romanLcPeriod"/>
            </a:pPr>
            <a:r>
              <a:rPr lang="en-US" sz="2400" b="1" dirty="0">
                <a:latin typeface="Georgia" pitchFamily="18" charset="0"/>
              </a:rPr>
              <a:t>Planetary boundaries: climate, water, soils</a:t>
            </a:r>
          </a:p>
          <a:p>
            <a:pPr marL="971550" lvl="1" indent="-514350">
              <a:buFont typeface="+mj-lt"/>
              <a:buAutoNum type="romanLcPeriod"/>
            </a:pPr>
            <a:r>
              <a:rPr lang="en-US" sz="2400" b="1" dirty="0">
                <a:latin typeface="Georgia" pitchFamily="18" charset="0"/>
              </a:rPr>
              <a:t>Policies, institutions, culture as much as tech</a:t>
            </a:r>
          </a:p>
          <a:p>
            <a:pPr lvl="1"/>
            <a:endParaRPr lang="en-US" sz="24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sp>
        <p:nvSpPr>
          <p:cNvPr id="9" name="TextBox 8">
            <a:extLst>
              <a:ext uri="{FF2B5EF4-FFF2-40B4-BE49-F238E27FC236}">
                <a16:creationId xmlns:a16="http://schemas.microsoft.com/office/drawing/2014/main" id="{AD939BCB-8CCF-4929-860B-0A436536CE1C}"/>
              </a:ext>
            </a:extLst>
          </p:cNvPr>
          <p:cNvSpPr txBox="1"/>
          <p:nvPr/>
        </p:nvSpPr>
        <p:spPr>
          <a:xfrm>
            <a:off x="4876800" y="152400"/>
            <a:ext cx="4191000" cy="523220"/>
          </a:xfrm>
          <a:prstGeom prst="rect">
            <a:avLst/>
          </a:prstGeom>
          <a:noFill/>
        </p:spPr>
        <p:txBody>
          <a:bodyPr wrap="square" rtlCol="0">
            <a:spAutoFit/>
          </a:bodyPr>
          <a:lstStyle/>
          <a:p>
            <a:pPr algn="r"/>
            <a:r>
              <a:rPr lang="en-US" sz="2800" b="1" dirty="0">
                <a:solidFill>
                  <a:schemeClr val="bg1"/>
                </a:solidFill>
                <a:latin typeface="Georgia" pitchFamily="18" charset="0"/>
              </a:rPr>
              <a:t>2 central messages</a:t>
            </a:r>
          </a:p>
        </p:txBody>
      </p:sp>
    </p:spTree>
    <p:extLst>
      <p:ext uri="{BB962C8B-B14F-4D97-AF65-F5344CB8AC3E}">
        <p14:creationId xmlns:p14="http://schemas.microsoft.com/office/powerpoint/2010/main" val="21817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098017"/>
            <a:ext cx="8839200" cy="981075"/>
          </a:xfrm>
        </p:spPr>
        <p:txBody>
          <a:bodyPr anchor="t">
            <a:normAutofit fontScale="90000"/>
          </a:bodyPr>
          <a:lstStyle/>
          <a:p>
            <a:pPr algn="l"/>
            <a:r>
              <a:rPr lang="en-US" sz="2700" dirty="0">
                <a:latin typeface="Georgia" panose="02040502050405020303" pitchFamily="18" charset="0"/>
              </a:rPr>
              <a:t>50 </a:t>
            </a:r>
            <a:r>
              <a:rPr lang="en-US" sz="2700" dirty="0" err="1">
                <a:latin typeface="Georgia" panose="02040502050405020303" pitchFamily="18" charset="0"/>
              </a:rPr>
              <a:t>yrs</a:t>
            </a:r>
            <a:r>
              <a:rPr lang="en-US" sz="2700" dirty="0">
                <a:latin typeface="Georgia" panose="02040502050405020303" pitchFamily="18" charset="0"/>
              </a:rPr>
              <a:t> ago, facing ‘population bomb’ and repeated famines,   goal was to reduce PEM/undernourishment. Science-led effort to ‘grow the pile of rice on the plates of food-short consumers’. Ag tech of Green Revolution and Norman Borlaug NPP1970.</a:t>
            </a:r>
            <a:br>
              <a:rPr lang="en-US" sz="2700" dirty="0">
                <a:latin typeface="Georgia" panose="02040502050405020303" pitchFamily="18" charset="0"/>
              </a:rPr>
            </a:br>
            <a:br>
              <a:rPr lang="en-US" sz="2700" dirty="0">
                <a:latin typeface="Georgia" panose="02040502050405020303" pitchFamily="18" charset="0"/>
              </a:rPr>
            </a:br>
            <a:endParaRPr lang="en-US" sz="2700" dirty="0">
              <a:highlight>
                <a:srgbClr val="FFFF00"/>
              </a:highlight>
              <a:latin typeface="Georgia" panose="02040502050405020303" pitchFamily="18" charset="0"/>
            </a:endParaRPr>
          </a:p>
        </p:txBody>
      </p:sp>
      <p:pic>
        <p:nvPicPr>
          <p:cNvPr id="10" name="Picture 5" descr="cu_logo_sml_150_ppt">
            <a:extLst>
              <a:ext uri="{FF2B5EF4-FFF2-40B4-BE49-F238E27FC236}">
                <a16:creationId xmlns:a16="http://schemas.microsoft.com/office/drawing/2014/main" id="{23F6A5DC-0457-4D6B-8679-B9DF84754435}"/>
              </a:ext>
            </a:extLst>
          </p:cNvPr>
          <p:cNvPicPr>
            <a:picLocks noChangeAspect="1" noChangeArrowheads="1"/>
          </p:cNvPicPr>
          <p:nvPr/>
        </p:nvPicPr>
        <p:blipFill>
          <a:blip r:embed="rId2" cstate="print"/>
          <a:srcRect/>
          <a:stretch>
            <a:fillRect/>
          </a:stretch>
        </p:blipFill>
        <p:spPr bwMode="auto">
          <a:xfrm>
            <a:off x="0" y="8120"/>
            <a:ext cx="9144000" cy="981075"/>
          </a:xfrm>
          <a:prstGeom prst="rect">
            <a:avLst/>
          </a:prstGeom>
          <a:noFill/>
          <a:ln w="9525">
            <a:noFill/>
            <a:miter lim="800000"/>
            <a:headEnd/>
            <a:tailEnd/>
          </a:ln>
        </p:spPr>
      </p:pic>
      <p:sp>
        <p:nvSpPr>
          <p:cNvPr id="12" name="TextBox 11">
            <a:extLst>
              <a:ext uri="{FF2B5EF4-FFF2-40B4-BE49-F238E27FC236}">
                <a16:creationId xmlns:a16="http://schemas.microsoft.com/office/drawing/2014/main" id="{BEE965C2-0732-4B96-A8BF-503639A5B6CF}"/>
              </a:ext>
            </a:extLst>
          </p:cNvPr>
          <p:cNvSpPr txBox="1"/>
          <p:nvPr/>
        </p:nvSpPr>
        <p:spPr>
          <a:xfrm>
            <a:off x="535898" y="204442"/>
            <a:ext cx="8455702" cy="523220"/>
          </a:xfrm>
          <a:prstGeom prst="rect">
            <a:avLst/>
          </a:prstGeom>
          <a:noFill/>
        </p:spPr>
        <p:txBody>
          <a:bodyPr wrap="square" rtlCol="0">
            <a:spAutoFit/>
          </a:bodyPr>
          <a:lstStyle/>
          <a:p>
            <a:pPr algn="r"/>
            <a:r>
              <a:rPr lang="en-US" sz="2800" b="1" dirty="0">
                <a:solidFill>
                  <a:schemeClr val="bg1"/>
                </a:solidFill>
                <a:latin typeface="Georgia" pitchFamily="18" charset="0"/>
              </a:rPr>
              <a:t>Past success</a:t>
            </a:r>
          </a:p>
        </p:txBody>
      </p:sp>
      <p:pic>
        <p:nvPicPr>
          <p:cNvPr id="4" name="Picture 3">
            <a:extLst>
              <a:ext uri="{FF2B5EF4-FFF2-40B4-BE49-F238E27FC236}">
                <a16:creationId xmlns:a16="http://schemas.microsoft.com/office/drawing/2014/main" id="{9E4C8654-393E-4A35-B8E0-92B71F66A7FA}"/>
              </a:ext>
            </a:extLst>
          </p:cNvPr>
          <p:cNvPicPr>
            <a:picLocks noChangeAspect="1"/>
          </p:cNvPicPr>
          <p:nvPr/>
        </p:nvPicPr>
        <p:blipFill>
          <a:blip r:embed="rId3"/>
          <a:stretch>
            <a:fillRect/>
          </a:stretch>
        </p:blipFill>
        <p:spPr>
          <a:xfrm>
            <a:off x="1066800" y="2895600"/>
            <a:ext cx="7239000" cy="3619500"/>
          </a:xfrm>
          <a:prstGeom prst="rect">
            <a:avLst/>
          </a:prstGeom>
        </p:spPr>
      </p:pic>
      <p:sp>
        <p:nvSpPr>
          <p:cNvPr id="5" name="TextBox 4">
            <a:extLst>
              <a:ext uri="{FF2B5EF4-FFF2-40B4-BE49-F238E27FC236}">
                <a16:creationId xmlns:a16="http://schemas.microsoft.com/office/drawing/2014/main" id="{4D75D57D-807D-4E2A-AD3D-0A88834FE43E}"/>
              </a:ext>
            </a:extLst>
          </p:cNvPr>
          <p:cNvSpPr txBox="1"/>
          <p:nvPr/>
        </p:nvSpPr>
        <p:spPr>
          <a:xfrm>
            <a:off x="6934200" y="6515058"/>
            <a:ext cx="2438400" cy="276999"/>
          </a:xfrm>
          <a:prstGeom prst="rect">
            <a:avLst/>
          </a:prstGeom>
          <a:noFill/>
        </p:spPr>
        <p:txBody>
          <a:bodyPr wrap="square" rtlCol="0">
            <a:spAutoFit/>
          </a:bodyPr>
          <a:lstStyle/>
          <a:p>
            <a:r>
              <a:rPr lang="en-US" sz="1200" dirty="0">
                <a:latin typeface="Georgia" panose="02040502050405020303" pitchFamily="18" charset="0"/>
              </a:rPr>
              <a:t>Photo credit: IRRI</a:t>
            </a:r>
          </a:p>
        </p:txBody>
      </p:sp>
    </p:spTree>
    <p:extLst>
      <p:ext uri="{BB962C8B-B14F-4D97-AF65-F5344CB8AC3E}">
        <p14:creationId xmlns:p14="http://schemas.microsoft.com/office/powerpoint/2010/main" val="2420338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6072"/>
            <a:ext cx="8877300" cy="1384995"/>
          </a:xfrm>
          <a:prstGeom prst="rect">
            <a:avLst/>
          </a:prstGeom>
          <a:noFill/>
        </p:spPr>
        <p:txBody>
          <a:bodyPr wrap="square" rtlCol="0">
            <a:spAutoFit/>
          </a:bodyPr>
          <a:lstStyle/>
          <a:p>
            <a:pPr algn="ctr"/>
            <a:r>
              <a:rPr lang="en-US" sz="2400" b="1" dirty="0">
                <a:latin typeface="Georgia" panose="02040502050405020303" pitchFamily="18" charset="0"/>
              </a:rPr>
              <a:t>Result: Global population grew from 3.7-7.5 bn people … but staple foods supplies grew even faster. </a:t>
            </a:r>
          </a:p>
          <a:p>
            <a:pPr algn="ct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2" cstate="print"/>
          <a:srcRect/>
          <a:stretch>
            <a:fillRect/>
          </a:stretch>
        </p:blipFill>
        <p:spPr bwMode="auto">
          <a:xfrm>
            <a:off x="0" y="0"/>
            <a:ext cx="9144000" cy="981075"/>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891552"/>
            <a:ext cx="6667500" cy="4706470"/>
          </a:xfrm>
          <a:prstGeom prst="rect">
            <a:avLst/>
          </a:prstGeom>
        </p:spPr>
      </p:pic>
      <p:sp>
        <p:nvSpPr>
          <p:cNvPr id="7" name="TextBox 6"/>
          <p:cNvSpPr txBox="1"/>
          <p:nvPr/>
        </p:nvSpPr>
        <p:spPr>
          <a:xfrm>
            <a:off x="6705600" y="3911025"/>
            <a:ext cx="2590800" cy="584775"/>
          </a:xfrm>
          <a:prstGeom prst="rect">
            <a:avLst/>
          </a:prstGeom>
          <a:noFill/>
        </p:spPr>
        <p:txBody>
          <a:bodyPr wrap="square" rtlCol="0">
            <a:spAutoFit/>
          </a:bodyPr>
          <a:lstStyle/>
          <a:p>
            <a:r>
              <a:rPr lang="en-US" sz="1600" dirty="0">
                <a:latin typeface="Georgia" panose="02040502050405020303" pitchFamily="18" charset="0"/>
              </a:rPr>
              <a:t>2011-13 min. dietary energy </a:t>
            </a:r>
            <a:r>
              <a:rPr lang="en-US" sz="1600" dirty="0" err="1">
                <a:latin typeface="Georgia" panose="02040502050405020303" pitchFamily="18" charset="0"/>
              </a:rPr>
              <a:t>req’t</a:t>
            </a:r>
            <a:r>
              <a:rPr lang="en-US" sz="1600" dirty="0">
                <a:latin typeface="Georgia" panose="02040502050405020303" pitchFamily="18" charset="0"/>
              </a:rPr>
              <a:t> [1770,2340]</a:t>
            </a:r>
          </a:p>
        </p:txBody>
      </p:sp>
      <p:sp>
        <p:nvSpPr>
          <p:cNvPr id="8" name="Right Brace 7"/>
          <p:cNvSpPr/>
          <p:nvPr/>
        </p:nvSpPr>
        <p:spPr>
          <a:xfrm>
            <a:off x="6449518" y="3962400"/>
            <a:ext cx="274320" cy="548640"/>
          </a:xfrm>
          <a:prstGeom prst="rightBrace">
            <a:avLst/>
          </a:pr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0CA32145-9C16-4264-959A-C3BAD60706C3}"/>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Past success</a:t>
            </a:r>
          </a:p>
        </p:txBody>
      </p:sp>
    </p:spTree>
    <p:extLst>
      <p:ext uri="{BB962C8B-B14F-4D97-AF65-F5344CB8AC3E}">
        <p14:creationId xmlns:p14="http://schemas.microsoft.com/office/powerpoint/2010/main" val="352469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 y="1290330"/>
            <a:ext cx="7848600" cy="5540188"/>
          </a:xfrm>
          <a:prstGeom prst="rect">
            <a:avLst/>
          </a:prstGeom>
        </p:spPr>
      </p:pic>
      <p:sp>
        <p:nvSpPr>
          <p:cNvPr id="3" name="TextBox 2"/>
          <p:cNvSpPr txBox="1"/>
          <p:nvPr/>
        </p:nvSpPr>
        <p:spPr>
          <a:xfrm>
            <a:off x="76200" y="934308"/>
            <a:ext cx="8610600" cy="1015663"/>
          </a:xfrm>
          <a:prstGeom prst="rect">
            <a:avLst/>
          </a:prstGeom>
          <a:noFill/>
        </p:spPr>
        <p:txBody>
          <a:bodyPr wrap="square" rtlCol="0">
            <a:spAutoFit/>
          </a:bodyPr>
          <a:lstStyle/>
          <a:p>
            <a:pPr algn="ctr"/>
            <a:r>
              <a:rPr lang="en-US" sz="2400" b="1" dirty="0">
                <a:latin typeface="Georgia" pitchFamily="18" charset="0"/>
              </a:rPr>
              <a:t>… likewise true for protein availability</a:t>
            </a:r>
            <a:endParaRPr lang="en-US" sz="3600" b="1" dirty="0">
              <a:latin typeface="Georgia" pitchFamily="18" charset="0"/>
            </a:endParaRPr>
          </a:p>
          <a:p>
            <a:pPr algn="ctr"/>
            <a:endParaRPr lang="en-US" sz="3600" b="1" dirty="0">
              <a:latin typeface="Georgia" pitchFamily="18" charset="0"/>
            </a:endParaRPr>
          </a:p>
        </p:txBody>
      </p:sp>
      <p:pic>
        <p:nvPicPr>
          <p:cNvPr id="4" name="Picture 5" descr="cu_logo_sml_150_ppt"/>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7" name="TextBox 6"/>
          <p:cNvSpPr txBox="1"/>
          <p:nvPr/>
        </p:nvSpPr>
        <p:spPr>
          <a:xfrm>
            <a:off x="6791730" y="4038600"/>
            <a:ext cx="2590800" cy="830997"/>
          </a:xfrm>
          <a:prstGeom prst="rect">
            <a:avLst/>
          </a:prstGeom>
          <a:noFill/>
        </p:spPr>
        <p:txBody>
          <a:bodyPr wrap="square" rtlCol="0">
            <a:spAutoFit/>
          </a:bodyPr>
          <a:lstStyle/>
          <a:p>
            <a:r>
              <a:rPr lang="en-US" sz="1600" dirty="0">
                <a:latin typeface="Georgia" panose="02040502050405020303" pitchFamily="18" charset="0"/>
              </a:rPr>
              <a:t>Daily protein </a:t>
            </a:r>
            <a:r>
              <a:rPr lang="en-US" sz="1600" dirty="0" err="1">
                <a:latin typeface="Georgia" panose="02040502050405020303" pitchFamily="18" charset="0"/>
              </a:rPr>
              <a:t>req’t</a:t>
            </a:r>
            <a:r>
              <a:rPr lang="en-US" sz="1600" dirty="0">
                <a:latin typeface="Georgia" panose="02040502050405020303" pitchFamily="18" charset="0"/>
              </a:rPr>
              <a:t>: </a:t>
            </a:r>
          </a:p>
          <a:p>
            <a:r>
              <a:rPr lang="en-US" sz="1600" dirty="0">
                <a:latin typeface="Georgia" panose="02040502050405020303" pitchFamily="18" charset="0"/>
              </a:rPr>
              <a:t>45-55 g/day global </a:t>
            </a:r>
            <a:r>
              <a:rPr lang="en-US" sz="1600" dirty="0" err="1">
                <a:latin typeface="Georgia" panose="02040502050405020303" pitchFamily="18" charset="0"/>
              </a:rPr>
              <a:t>avg</a:t>
            </a:r>
            <a:endParaRPr lang="en-US" sz="1600" dirty="0">
              <a:latin typeface="Georgia" panose="02040502050405020303" pitchFamily="18" charset="0"/>
            </a:endParaRPr>
          </a:p>
          <a:p>
            <a:r>
              <a:rPr lang="en-US" sz="1600" dirty="0">
                <a:latin typeface="Georgia" panose="02040502050405020303" pitchFamily="18" charset="0"/>
              </a:rPr>
              <a:t>(0.8g p/kg body weight)</a:t>
            </a:r>
          </a:p>
        </p:txBody>
      </p:sp>
      <p:sp>
        <p:nvSpPr>
          <p:cNvPr id="8" name="Right Brace 7"/>
          <p:cNvSpPr/>
          <p:nvPr/>
        </p:nvSpPr>
        <p:spPr>
          <a:xfrm>
            <a:off x="6553199" y="4303838"/>
            <a:ext cx="238531" cy="420562"/>
          </a:xfrm>
          <a:prstGeom prst="rightBrace">
            <a:avLst/>
          </a:prstGeom>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B0D9A732-0401-4937-8653-737D8BFEA298}"/>
              </a:ext>
            </a:extLst>
          </p:cNvPr>
          <p:cNvSpPr txBox="1"/>
          <p:nvPr/>
        </p:nvSpPr>
        <p:spPr>
          <a:xfrm>
            <a:off x="535898" y="152400"/>
            <a:ext cx="8608102" cy="523220"/>
          </a:xfrm>
          <a:prstGeom prst="rect">
            <a:avLst/>
          </a:prstGeom>
          <a:noFill/>
        </p:spPr>
        <p:txBody>
          <a:bodyPr wrap="square" rtlCol="0">
            <a:spAutoFit/>
          </a:bodyPr>
          <a:lstStyle/>
          <a:p>
            <a:pPr algn="r"/>
            <a:r>
              <a:rPr lang="en-US" sz="2800" b="1" dirty="0">
                <a:solidFill>
                  <a:schemeClr val="bg1"/>
                </a:solidFill>
                <a:latin typeface="Georgia" pitchFamily="18" charset="0"/>
              </a:rPr>
              <a:t>Past success</a:t>
            </a:r>
          </a:p>
        </p:txBody>
      </p:sp>
    </p:spTree>
    <p:extLst>
      <p:ext uri="{BB962C8B-B14F-4D97-AF65-F5344CB8AC3E}">
        <p14:creationId xmlns:p14="http://schemas.microsoft.com/office/powerpoint/2010/main" val="252322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D442EB-3096-4C59-A2CB-475F1B05E26E}"/>
              </a:ext>
            </a:extLst>
          </p:cNvPr>
          <p:cNvPicPr>
            <a:picLocks noChangeAspect="1"/>
          </p:cNvPicPr>
          <p:nvPr/>
        </p:nvPicPr>
        <p:blipFill>
          <a:blip r:embed="rId2"/>
          <a:stretch>
            <a:fillRect/>
          </a:stretch>
        </p:blipFill>
        <p:spPr>
          <a:xfrm>
            <a:off x="1143000" y="2286000"/>
            <a:ext cx="6858000" cy="4114800"/>
          </a:xfrm>
          <a:prstGeom prst="rect">
            <a:avLst/>
          </a:prstGeom>
        </p:spPr>
      </p:pic>
      <p:sp>
        <p:nvSpPr>
          <p:cNvPr id="3" name="TextBox 2">
            <a:extLst>
              <a:ext uri="{FF2B5EF4-FFF2-40B4-BE49-F238E27FC236}">
                <a16:creationId xmlns:a16="http://schemas.microsoft.com/office/drawing/2014/main" id="{8AAFEB98-AB2F-489E-AF1B-6A07A0D0C1A4}"/>
              </a:ext>
            </a:extLst>
          </p:cNvPr>
          <p:cNvSpPr txBox="1"/>
          <p:nvPr/>
        </p:nvSpPr>
        <p:spPr>
          <a:xfrm>
            <a:off x="230463" y="981075"/>
            <a:ext cx="8910484" cy="1200329"/>
          </a:xfrm>
          <a:prstGeom prst="rect">
            <a:avLst/>
          </a:prstGeom>
          <a:noFill/>
        </p:spPr>
        <p:txBody>
          <a:bodyPr wrap="square" rtlCol="0">
            <a:spAutoFit/>
          </a:bodyPr>
          <a:lstStyle/>
          <a:p>
            <a:endParaRPr lang="en-US" sz="2400" dirty="0">
              <a:latin typeface="Georgia" panose="02040502050405020303" pitchFamily="18" charset="0"/>
            </a:endParaRPr>
          </a:p>
          <a:p>
            <a:r>
              <a:rPr lang="en-US" sz="2400" b="1" dirty="0">
                <a:latin typeface="Georgia" panose="02040502050405020303" pitchFamily="18" charset="0"/>
              </a:rPr>
              <a:t>Result: ~5 bn</a:t>
            </a:r>
            <a:r>
              <a:rPr lang="en-US" sz="2400" dirty="0">
                <a:latin typeface="Georgia" panose="02040502050405020303" pitchFamily="18" charset="0"/>
              </a:rPr>
              <a:t> more people get enough Kcal today. Each year for 50 years, </a:t>
            </a:r>
            <a:r>
              <a:rPr lang="en-US" sz="2400" b="1" dirty="0">
                <a:latin typeface="Georgia" panose="02040502050405020303" pitchFamily="18" charset="0"/>
              </a:rPr>
              <a:t>&gt;90 </a:t>
            </a:r>
            <a:r>
              <a:rPr lang="en-US" sz="2400" b="1" dirty="0" err="1">
                <a:latin typeface="Georgia" panose="02040502050405020303" pitchFamily="18" charset="0"/>
              </a:rPr>
              <a:t>mn</a:t>
            </a:r>
            <a:r>
              <a:rPr lang="en-US" sz="2400" b="1" dirty="0">
                <a:latin typeface="Georgia" panose="02040502050405020303" pitchFamily="18" charset="0"/>
              </a:rPr>
              <a:t>/</a:t>
            </a:r>
            <a:r>
              <a:rPr lang="en-US" sz="2400" b="1" dirty="0" err="1">
                <a:latin typeface="Georgia" panose="02040502050405020303" pitchFamily="18" charset="0"/>
              </a:rPr>
              <a:t>yr</a:t>
            </a:r>
            <a:r>
              <a:rPr lang="en-US" sz="2400" dirty="0">
                <a:latin typeface="Georgia" panose="02040502050405020303" pitchFamily="18" charset="0"/>
              </a:rPr>
              <a:t> more people have met caloric needs!</a:t>
            </a:r>
          </a:p>
        </p:txBody>
      </p:sp>
      <p:pic>
        <p:nvPicPr>
          <p:cNvPr id="10" name="Picture 5" descr="cu_logo_sml_150_ppt">
            <a:extLst>
              <a:ext uri="{FF2B5EF4-FFF2-40B4-BE49-F238E27FC236}">
                <a16:creationId xmlns:a16="http://schemas.microsoft.com/office/drawing/2014/main" id="{23F6A5DC-0457-4D6B-8679-B9DF84754435}"/>
              </a:ext>
            </a:extLst>
          </p:cNvPr>
          <p:cNvPicPr>
            <a:picLocks noChangeAspect="1" noChangeArrowheads="1"/>
          </p:cNvPicPr>
          <p:nvPr/>
        </p:nvPicPr>
        <p:blipFill>
          <a:blip r:embed="rId3" cstate="print"/>
          <a:srcRect/>
          <a:stretch>
            <a:fillRect/>
          </a:stretch>
        </p:blipFill>
        <p:spPr bwMode="auto">
          <a:xfrm>
            <a:off x="0" y="0"/>
            <a:ext cx="9144000" cy="981075"/>
          </a:xfrm>
          <a:prstGeom prst="rect">
            <a:avLst/>
          </a:prstGeom>
          <a:noFill/>
          <a:ln w="9525">
            <a:noFill/>
            <a:miter lim="800000"/>
            <a:headEnd/>
            <a:tailEnd/>
          </a:ln>
        </p:spPr>
      </p:pic>
      <p:sp>
        <p:nvSpPr>
          <p:cNvPr id="8" name="TextBox 7">
            <a:extLst>
              <a:ext uri="{FF2B5EF4-FFF2-40B4-BE49-F238E27FC236}">
                <a16:creationId xmlns:a16="http://schemas.microsoft.com/office/drawing/2014/main" id="{A38EA6C8-B09E-4D92-BCC2-F75BB390FED4}"/>
              </a:ext>
            </a:extLst>
          </p:cNvPr>
          <p:cNvSpPr txBox="1"/>
          <p:nvPr/>
        </p:nvSpPr>
        <p:spPr>
          <a:xfrm>
            <a:off x="535898" y="204442"/>
            <a:ext cx="8455702" cy="523220"/>
          </a:xfrm>
          <a:prstGeom prst="rect">
            <a:avLst/>
          </a:prstGeom>
          <a:noFill/>
        </p:spPr>
        <p:txBody>
          <a:bodyPr wrap="square" rtlCol="0">
            <a:spAutoFit/>
          </a:bodyPr>
          <a:lstStyle/>
          <a:p>
            <a:pPr algn="r"/>
            <a:r>
              <a:rPr lang="en-US" sz="2800" b="1" dirty="0">
                <a:solidFill>
                  <a:schemeClr val="bg1"/>
                </a:solidFill>
                <a:latin typeface="Georgia" pitchFamily="18" charset="0"/>
              </a:rPr>
              <a:t>Past success</a:t>
            </a:r>
          </a:p>
        </p:txBody>
      </p:sp>
    </p:spTree>
    <p:extLst>
      <p:ext uri="{BB962C8B-B14F-4D97-AF65-F5344CB8AC3E}">
        <p14:creationId xmlns:p14="http://schemas.microsoft.com/office/powerpoint/2010/main" val="1800024363"/>
      </p:ext>
    </p:extLst>
  </p:cSld>
  <p:clrMapOvr>
    <a:masterClrMapping/>
  </p:clrMapOvr>
</p:sld>
</file>

<file path=ppt/theme/theme1.xml><?xml version="1.0" encoding="utf-8"?>
<a:theme xmlns:a="http://schemas.openxmlformats.org/drawingml/2006/main" name="Opportunity104October2008">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6C5EDF251EE044A2CA06B42B545AD4" ma:contentTypeVersion="3" ma:contentTypeDescription="Create a new document." ma:contentTypeScope="" ma:versionID="71b61dbca3ba4171cd188f6955454baa">
  <xsd:schema xmlns:xsd="http://www.w3.org/2001/XMLSchema" xmlns:xs="http://www.w3.org/2001/XMLSchema" xmlns:p="http://schemas.microsoft.com/office/2006/metadata/properties" xmlns:ns3="aa0ca078-4d86-4498-b74f-0909d835420f" xmlns:ns4="4ff4963f-9059-4d87-b118-56d8bae94660" targetNamespace="http://schemas.microsoft.com/office/2006/metadata/properties" ma:root="true" ma:fieldsID="e913fac87c35846f6825b4d784c3e848" ns3:_="" ns4:_="">
    <xsd:import namespace="aa0ca078-4d86-4498-b74f-0909d835420f"/>
    <xsd:import namespace="4ff4963f-9059-4d87-b118-56d8bae94660"/>
    <xsd:element name="properties">
      <xsd:complexType>
        <xsd:sequence>
          <xsd:element name="documentManagement">
            <xsd:complexType>
              <xsd:all>
                <xsd:element ref="ns3:SharedWithUser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a078-4d86-4498-b74f-0909d835420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f4963f-9059-4d87-b118-56d8bae9466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D215CD-BEBF-4B29-81DD-A7495B01B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a078-4d86-4498-b74f-0909d835420f"/>
    <ds:schemaRef ds:uri="4ff4963f-9059-4d87-b118-56d8bae946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0C9814-3FFA-43C6-805D-D72D50D39F14}">
  <ds:schemaRefs>
    <ds:schemaRef ds:uri="http://schemas.microsoft.com/sharepoint/v3/contenttype/forms"/>
  </ds:schemaRefs>
</ds:datastoreItem>
</file>

<file path=customXml/itemProps3.xml><?xml version="1.0" encoding="utf-8"?>
<ds:datastoreItem xmlns:ds="http://schemas.openxmlformats.org/officeDocument/2006/customXml" ds:itemID="{84B81363-2691-4679-844C-5572FBE6F3B9}">
  <ds:schemaRefs>
    <ds:schemaRef ds:uri="http://purl.org/dc/dcmitype/"/>
    <ds:schemaRef ds:uri="http://schemas.microsoft.com/office/2006/metadata/properties"/>
    <ds:schemaRef ds:uri="http://schemas.microsoft.com/office/infopath/2007/PartnerControls"/>
    <ds:schemaRef ds:uri="http://www.w3.org/XML/1998/namespace"/>
    <ds:schemaRef ds:uri="aa0ca078-4d86-4498-b74f-0909d835420f"/>
    <ds:schemaRef ds:uri="4ff4963f-9059-4d87-b118-56d8bae94660"/>
    <ds:schemaRef ds:uri="http://schemas.microsoft.com/office/2006/documentManagement/types"/>
    <ds:schemaRef ds:uri="http://purl.org/dc/term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Opportunity104October2008</Template>
  <TotalTime>19530</TotalTime>
  <Words>2293</Words>
  <Application>Microsoft Office PowerPoint</Application>
  <PresentationFormat>On-screen Show (4:3)</PresentationFormat>
  <Paragraphs>243</Paragraphs>
  <Slides>39</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39</vt:i4>
      </vt:variant>
    </vt:vector>
  </HeadingPairs>
  <TitlesOfParts>
    <vt:vector size="46" baseType="lpstr">
      <vt:lpstr>Arial</vt:lpstr>
      <vt:lpstr>Calibri</vt:lpstr>
      <vt:lpstr>Georgia</vt:lpstr>
      <vt:lpstr>Times New Roman</vt:lpstr>
      <vt:lpstr>Opportunity104October2008</vt:lpstr>
      <vt:lpstr>Custom Design</vt:lpstr>
      <vt:lpstr>1_Custom Design</vt:lpstr>
      <vt:lpstr> Christopher B. Barrett, Cornell University  Seminar at Stanford University Center on Food Security and the Environment February 26, 2020</vt:lpstr>
      <vt:lpstr> </vt:lpstr>
      <vt:lpstr> </vt:lpstr>
      <vt:lpstr> </vt:lpstr>
      <vt:lpstr> </vt:lpstr>
      <vt:lpstr>50 yrs ago, facing ‘population bomb’ and repeated famines,   goal was to reduce PEM/undernourishment. Science-led effort to ‘grow the pile of rice on the plates of food-short consumers’. Ag tech of Green Revolution and Norman Borlaug NPP1970.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&gt;70% food demand growth will occur in Africa/South Asia due to population and income growth plus urbanization.  2070 UN pop projections (Limited scope to change path): ~10.5bn (±0.75) total population ~5.2 bn in Asia (falling, 2020=4.6)  ~3.3 bn in Africa (growing, 2020=1.3) ~1.3 bn in HICs (falling, 2020=1.2)  </vt:lpstr>
      <vt:lpstr>PowerPoint Presentation</vt:lpstr>
      <vt:lpstr>Huge productivity gaps between world regions. Both need and opportunity to boost food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sustainable food secure future for all requires innovations:  1. In growing the downstream supply of minerals and  vitamins from vegetables, fruits, and animal source foods  2. Accelerating adaptation to climate change, water scarcity, and improve soil nutrient cycling and climate mitigation  3. Food value chain enhancements to improve access to affordable, healthy foods, and reduce loss and waste  4. Enhanced social protection and safety nets for the poorest   5. De-risking and de-agrarianizing food systems  6. A stronger focus on and in Africa and South Asia  </vt:lpstr>
      <vt:lpstr>PowerPoint Presentation</vt:lpstr>
    </vt:vector>
  </TitlesOfParts>
  <Company>Cornell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CALS</dc:creator>
  <cp:lastModifiedBy>Chris Barrett</cp:lastModifiedBy>
  <cp:revision>698</cp:revision>
  <dcterms:created xsi:type="dcterms:W3CDTF">2010-06-02T17:17:22Z</dcterms:created>
  <dcterms:modified xsi:type="dcterms:W3CDTF">2020-02-25T18:00:03Z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0x010100366C5EDF251EE044A2CA06B42B545AD4</vt:lpwstr>
  </property>
</Properties>
</file>